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388" r:id="rId2"/>
    <p:sldId id="371" r:id="rId3"/>
    <p:sldId id="368" r:id="rId4"/>
    <p:sldId id="379" r:id="rId5"/>
    <p:sldId id="373" r:id="rId6"/>
    <p:sldId id="378" r:id="rId7"/>
    <p:sldId id="391" r:id="rId8"/>
    <p:sldId id="389" r:id="rId9"/>
    <p:sldId id="390" r:id="rId10"/>
    <p:sldId id="375"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40" userDrawn="1">
          <p15:clr>
            <a:srgbClr val="A4A3A4"/>
          </p15:clr>
        </p15:guide>
        <p15:guide id="2" orient="horz" pos="4104" userDrawn="1">
          <p15:clr>
            <a:srgbClr val="A4A3A4"/>
          </p15:clr>
        </p15:guide>
        <p15:guide id="3" orient="horz" pos="3688">
          <p15:clr>
            <a:srgbClr val="A4A3A4"/>
          </p15:clr>
        </p15:guide>
        <p15:guide id="4" orient="horz" pos="744" userDrawn="1">
          <p15:clr>
            <a:srgbClr val="A4A3A4"/>
          </p15:clr>
        </p15:guide>
        <p15:guide id="5" orient="horz" pos="488">
          <p15:clr>
            <a:srgbClr val="A4A3A4"/>
          </p15:clr>
        </p15:guide>
        <p15:guide id="6" pos="232">
          <p15:clr>
            <a:srgbClr val="A4A3A4"/>
          </p15:clr>
        </p15:guide>
        <p15:guide id="7" pos="5530">
          <p15:clr>
            <a:srgbClr val="A4A3A4"/>
          </p15:clr>
        </p15:guide>
        <p15:guide id="8" pos="2880">
          <p15:clr>
            <a:srgbClr val="A4A3A4"/>
          </p15:clr>
        </p15:guide>
        <p15:guide id="9" orient="horz" pos="4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 S Fudge" initials="DSF" lastIdx="3" clrIdx="0">
    <p:extLst>
      <p:ext uri="{19B8F6BF-5375-455C-9EA6-DF929625EA0E}">
        <p15:presenceInfo xmlns:p15="http://schemas.microsoft.com/office/powerpoint/2012/main" userId="S-1-5-21-372416507-3140574786-2943197521-279659" providerId="AD"/>
      </p:ext>
    </p:extLst>
  </p:cmAuthor>
  <p:cmAuthor id="2" name="LESLIE, SUZANNE C (Legal)" initials="LSC(" lastIdx="3" clrIdx="1">
    <p:extLst>
      <p:ext uri="{19B8F6BF-5375-455C-9EA6-DF929625EA0E}">
        <p15:presenceInfo xmlns:p15="http://schemas.microsoft.com/office/powerpoint/2012/main" userId="S-1-5-21-2057499049-1289676208-1959431660-910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DFF1"/>
    <a:srgbClr val="D9D9D9"/>
    <a:srgbClr val="A8BA72"/>
    <a:srgbClr val="F79E89"/>
    <a:srgbClr val="D2CBE0"/>
    <a:srgbClr val="C3D7E8"/>
    <a:srgbClr val="CF2A2A"/>
    <a:srgbClr val="007A3E"/>
    <a:srgbClr val="009FDB"/>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17" autoAdjust="0"/>
    <p:restoredTop sz="94173" autoAdjust="0"/>
  </p:normalViewPr>
  <p:slideViewPr>
    <p:cSldViewPr snapToGrid="0">
      <p:cViewPr varScale="1">
        <p:scale>
          <a:sx n="134" d="100"/>
          <a:sy n="134" d="100"/>
        </p:scale>
        <p:origin x="936" y="126"/>
      </p:cViewPr>
      <p:guideLst>
        <p:guide orient="horz" pos="240"/>
        <p:guide orient="horz" pos="4104"/>
        <p:guide orient="horz" pos="3688"/>
        <p:guide orient="horz" pos="744"/>
        <p:guide orient="horz" pos="488"/>
        <p:guide pos="232"/>
        <p:guide pos="5530"/>
        <p:guide pos="2880"/>
        <p:guide orient="horz" pos="496"/>
      </p:guideLst>
    </p:cSldViewPr>
  </p:slideViewPr>
  <p:outlineViewPr>
    <p:cViewPr>
      <p:scale>
        <a:sx n="33" d="100"/>
        <a:sy n="33" d="100"/>
      </p:scale>
      <p:origin x="0" y="5552"/>
    </p:cViewPr>
  </p:outlineViewPr>
  <p:notesTextViewPr>
    <p:cViewPr>
      <p:scale>
        <a:sx n="100" d="100"/>
        <a:sy n="100" d="100"/>
      </p:scale>
      <p:origin x="0" y="0"/>
    </p:cViewPr>
  </p:notesTextViewPr>
  <p:sorterViewPr>
    <p:cViewPr>
      <p:scale>
        <a:sx n="180" d="100"/>
        <a:sy n="1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41F2FE6-CBED-D74D-8E9C-495A0F18E1AD}" type="datetimeFigureOut">
              <a:rPr lang="en-US"/>
              <a:pPr>
                <a:defRPr/>
              </a:pPr>
              <a:t>4/10/2017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1F1E8C8D-A506-6443-920D-AD0FC11D4CAA}" type="slidenum">
              <a:rPr lang="en-US"/>
              <a:pPr>
                <a:defRPr/>
              </a:pPr>
              <a:t>‹#›</a:t>
            </a:fld>
            <a:endParaRPr lang="en-US"/>
          </a:p>
        </p:txBody>
      </p:sp>
    </p:spTree>
    <p:extLst>
      <p:ext uri="{BB962C8B-B14F-4D97-AF65-F5344CB8AC3E}">
        <p14:creationId xmlns:p14="http://schemas.microsoft.com/office/powerpoint/2010/main" val="15110735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9B51182D-90A4-3E43-864F-2177DBF53F12}" type="datetimeFigureOut">
              <a:rPr lang="en-US"/>
              <a:pPr>
                <a:defRPr/>
              </a:pPr>
              <a:t>4/10/2017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1B9633B-15E8-8646-A6B7-A3D72C80C99D}" type="slidenum">
              <a:rPr lang="en-US"/>
              <a:pPr>
                <a:defRPr/>
              </a:pPr>
              <a:t>‹#›</a:t>
            </a:fld>
            <a:endParaRPr lang="en-US"/>
          </a:p>
        </p:txBody>
      </p:sp>
    </p:spTree>
    <p:extLst>
      <p:ext uri="{BB962C8B-B14F-4D97-AF65-F5344CB8AC3E}">
        <p14:creationId xmlns:p14="http://schemas.microsoft.com/office/powerpoint/2010/main" val="184277400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Option 1">
    <p:spTree>
      <p:nvGrpSpPr>
        <p:cNvPr id="1" name=""/>
        <p:cNvGrpSpPr/>
        <p:nvPr/>
      </p:nvGrpSpPr>
      <p:grpSpPr>
        <a:xfrm>
          <a:off x="0" y="0"/>
          <a:ext cx="0" cy="0"/>
          <a:chOff x="0" y="0"/>
          <a:chExt cx="0" cy="0"/>
        </a:xfrm>
      </p:grpSpPr>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black">
          <a:xfrm>
            <a:off x="8337550" y="6067425"/>
            <a:ext cx="511175"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Text Placeholder 13"/>
          <p:cNvSpPr>
            <a:spLocks noGrp="1"/>
          </p:cNvSpPr>
          <p:nvPr>
            <p:ph type="body" sz="quarter" idx="14"/>
          </p:nvPr>
        </p:nvSpPr>
        <p:spPr>
          <a:xfrm>
            <a:off x="374196" y="594859"/>
            <a:ext cx="4208463" cy="244486"/>
          </a:xfrm>
        </p:spPr>
        <p:txBody>
          <a:bodyPr/>
          <a:lstStyle>
            <a:lvl1pPr marL="0" indent="0">
              <a:spcAft>
                <a:spcPts val="400"/>
              </a:spcAft>
              <a:buFontTx/>
              <a:buNone/>
              <a:defRPr sz="1400" b="0" i="0">
                <a:solidFill>
                  <a:schemeClr val="bg2"/>
                </a:solidFill>
              </a:defRPr>
            </a:lvl1pPr>
            <a:lvl2pPr marL="0" indent="0">
              <a:spcAft>
                <a:spcPts val="400"/>
              </a:spcAft>
              <a:buFontTx/>
              <a:buNone/>
              <a:defRPr sz="1400">
                <a:solidFill>
                  <a:schemeClr val="bg2"/>
                </a:solidFill>
              </a:defRPr>
            </a:lvl2pPr>
            <a:lvl3pPr marL="0" indent="0">
              <a:spcAft>
                <a:spcPts val="400"/>
              </a:spcAft>
              <a:buFontTx/>
              <a:buNone/>
              <a:defRPr sz="1400">
                <a:solidFill>
                  <a:schemeClr val="bg2"/>
                </a:solidFill>
              </a:defRPr>
            </a:lvl3pPr>
            <a:lvl4pPr marL="0" indent="0">
              <a:spcAft>
                <a:spcPts val="400"/>
              </a:spcAft>
              <a:buFontTx/>
              <a:buNone/>
              <a:defRPr sz="1400">
                <a:solidFill>
                  <a:schemeClr val="bg2"/>
                </a:solidFill>
              </a:defRPr>
            </a:lvl4pPr>
            <a:lvl5pPr marL="0" indent="0">
              <a:spcAft>
                <a:spcPts val="400"/>
              </a:spcAft>
              <a:buFontTx/>
              <a:buNone/>
              <a:defRPr sz="14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374196" y="927100"/>
            <a:ext cx="8408988" cy="1523098"/>
          </a:xfrm>
          <a:effectLst/>
        </p:spPr>
        <p:txBody>
          <a:bodyPr anchor="b"/>
          <a:lstStyle>
            <a:lvl1pPr>
              <a:lnSpc>
                <a:spcPct val="82000"/>
              </a:lnSpc>
              <a:spcAft>
                <a:spcPts val="800"/>
              </a:spcAft>
              <a:defRPr sz="3600">
                <a:solidFill>
                  <a:schemeClr val="tx1"/>
                </a:solidFill>
              </a:defRPr>
            </a:lvl1pPr>
          </a:lstStyle>
          <a:p>
            <a:r>
              <a:rPr lang="en-US"/>
              <a:t>Click to edit Master title style</a:t>
            </a:r>
            <a:endParaRPr lang="en-US" dirty="0"/>
          </a:p>
        </p:txBody>
      </p:sp>
      <p:sp>
        <p:nvSpPr>
          <p:cNvPr id="4" name="Text Placeholder 3"/>
          <p:cNvSpPr>
            <a:spLocks noGrp="1"/>
          </p:cNvSpPr>
          <p:nvPr>
            <p:ph type="body" sz="quarter" idx="18"/>
          </p:nvPr>
        </p:nvSpPr>
        <p:spPr>
          <a:xfrm>
            <a:off x="374196" y="2459736"/>
            <a:ext cx="8412480" cy="914400"/>
          </a:xfrm>
          <a:effectLst/>
        </p:spPr>
        <p:txBody>
          <a:bodyPr/>
          <a:lstStyle>
            <a:lvl1pPr>
              <a:defRPr/>
            </a:lvl1pPr>
          </a:lstStyle>
          <a:p>
            <a:pPr lvl="0"/>
            <a:r>
              <a:rPr lang="en-US" dirty="0"/>
              <a:t>Click to edit Master text styles</a:t>
            </a:r>
          </a:p>
        </p:txBody>
      </p:sp>
      <p:sp>
        <p:nvSpPr>
          <p:cNvPr id="10" name="Text Placeholder 9"/>
          <p:cNvSpPr>
            <a:spLocks noGrp="1"/>
          </p:cNvSpPr>
          <p:nvPr>
            <p:ph type="body" sz="quarter" idx="13"/>
          </p:nvPr>
        </p:nvSpPr>
        <p:spPr>
          <a:xfrm>
            <a:off x="374196" y="3474720"/>
            <a:ext cx="4208463" cy="2335211"/>
          </a:xfrm>
        </p:spPr>
        <p:txBody>
          <a:bodyPr/>
          <a:lstStyle>
            <a:lvl1pPr marL="0" indent="0">
              <a:lnSpc>
                <a:spcPct val="100000"/>
              </a:lnSpc>
              <a:spcAft>
                <a:spcPts val="600"/>
              </a:spcAft>
              <a:buFontTx/>
              <a:buNone/>
              <a:defRPr sz="2000">
                <a:solidFill>
                  <a:schemeClr val="bg2"/>
                </a:solidFill>
              </a:defRPr>
            </a:lvl1pPr>
            <a:lvl2pPr marL="0" indent="0">
              <a:lnSpc>
                <a:spcPct val="100000"/>
              </a:lnSpc>
              <a:spcAft>
                <a:spcPts val="600"/>
              </a:spcAft>
              <a:buFontTx/>
              <a:buNone/>
              <a:defRPr sz="2000">
                <a:solidFill>
                  <a:schemeClr val="bg2"/>
                </a:solidFill>
              </a:defRPr>
            </a:lvl2pPr>
            <a:lvl3pPr marL="0" indent="0">
              <a:lnSpc>
                <a:spcPct val="100000"/>
              </a:lnSpc>
              <a:spcAft>
                <a:spcPts val="600"/>
              </a:spcAft>
              <a:buFontTx/>
              <a:buNone/>
              <a:defRPr sz="2000">
                <a:solidFill>
                  <a:schemeClr val="bg2"/>
                </a:solidFill>
              </a:defRPr>
            </a:lvl3pPr>
            <a:lvl4pPr marL="0" indent="0">
              <a:lnSpc>
                <a:spcPct val="100000"/>
              </a:lnSpc>
              <a:spcAft>
                <a:spcPts val="600"/>
              </a:spcAft>
              <a:buFontTx/>
              <a:buNone/>
              <a:defRPr sz="2000">
                <a:solidFill>
                  <a:schemeClr val="bg2"/>
                </a:solidFill>
              </a:defRPr>
            </a:lvl4pPr>
            <a:lvl5pPr marL="0" indent="0">
              <a:lnSpc>
                <a:spcPct val="100000"/>
              </a:lnSpc>
              <a:spcAft>
                <a:spcPts val="600"/>
              </a:spcAft>
              <a:buFontTx/>
              <a:buNone/>
              <a:defRPr sz="20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Box 7"/>
          <p:cNvSpPr txBox="1"/>
          <p:nvPr userDrawn="1"/>
        </p:nvSpPr>
        <p:spPr>
          <a:xfrm>
            <a:off x="374396" y="6329843"/>
            <a:ext cx="4427624" cy="274157"/>
          </a:xfrm>
          <a:prstGeom prst="rect">
            <a:avLst/>
          </a:prstGeom>
          <a:noFill/>
          <a:ln>
            <a:noFill/>
          </a:ln>
        </p:spPr>
        <p:txBody>
          <a:bodyPr wrap="square" lIns="0" tIns="0" rIns="0" bIns="0" rtlCol="0">
            <a:noAutofit/>
          </a:bodyPr>
          <a:lstStyle/>
          <a:p>
            <a:pPr marL="0" marR="0" indent="0" algn="l" defTabSz="457200" rtl="0" eaLnBrk="1" fontAlgn="auto" latinLnBrk="0" hangingPunct="1">
              <a:lnSpc>
                <a:spcPts val="750"/>
              </a:lnSpc>
              <a:spcBef>
                <a:spcPts val="0"/>
              </a:spcBef>
              <a:spcAft>
                <a:spcPts val="0"/>
              </a:spcAft>
              <a:buClrTx/>
              <a:buSzTx/>
              <a:buFontTx/>
              <a:buNone/>
              <a:tabLst/>
              <a:defRPr/>
            </a:pPr>
            <a:r>
              <a:rPr lang="en-US" sz="600" dirty="0">
                <a:solidFill>
                  <a:schemeClr val="tx1"/>
                </a:solidFill>
              </a:rPr>
              <a:t>© 2017 AT&amp;T Intellectual</a:t>
            </a:r>
            <a:r>
              <a:rPr lang="en-US" sz="600" baseline="0" dirty="0">
                <a:solidFill>
                  <a:schemeClr val="tx1"/>
                </a:solidFill>
              </a:rPr>
              <a:t> Property. All rights reserved.</a:t>
            </a:r>
            <a:r>
              <a:rPr lang="en-US" sz="600" dirty="0">
                <a:solidFill>
                  <a:schemeClr val="tx1"/>
                </a:solidFill>
              </a:rPr>
              <a:t> AT&amp;T, Globe logo, Mobilizing Your World and DIRECTV are registered trademarks and service marks of AT&amp;T Intellectual Property and/or AT&amp;T affiliated companies. All other marks are the property of their respective owners.</a:t>
            </a:r>
          </a:p>
        </p:txBody>
      </p:sp>
    </p:spTree>
    <p:extLst>
      <p:ext uri="{BB962C8B-B14F-4D97-AF65-F5344CB8AC3E}">
        <p14:creationId xmlns:p14="http://schemas.microsoft.com/office/powerpoint/2010/main" val="694283386"/>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Slide Number Placeholder 5"/>
          <p:cNvSpPr>
            <a:spLocks noGrp="1"/>
          </p:cNvSpPr>
          <p:nvPr>
            <p:ph type="sldNum" sz="quarter" idx="13"/>
          </p:nvPr>
        </p:nvSpPr>
        <p:spPr/>
        <p:txBody>
          <a:bodyPr/>
          <a:lstStyle>
            <a:lvl1pPr>
              <a:defRPr/>
            </a:lvl1pPr>
          </a:lstStyle>
          <a:p>
            <a:pPr>
              <a:defRPr/>
            </a:pPr>
            <a:fld id="{F98AD551-1896-6D44-B0B1-213AAAED08DA}" type="slidenum">
              <a:rPr lang="en-US"/>
              <a:pPr>
                <a:defRPr/>
              </a:pPr>
              <a:t>‹#›</a:t>
            </a:fld>
            <a:r>
              <a:rPr lang="en-US" dirty="0"/>
              <a:t> </a:t>
            </a:r>
          </a:p>
        </p:txBody>
      </p:sp>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5" name="Content Placeholder 4"/>
          <p:cNvSpPr>
            <a:spLocks noGrp="1"/>
          </p:cNvSpPr>
          <p:nvPr>
            <p:ph sz="quarter" idx="12"/>
          </p:nvPr>
        </p:nvSpPr>
        <p:spPr>
          <a:xfrm>
            <a:off x="368300" y="1139370"/>
            <a:ext cx="8408988" cy="48121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42027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Slide Number Placeholder 5"/>
          <p:cNvSpPr>
            <a:spLocks noGrp="1"/>
          </p:cNvSpPr>
          <p:nvPr>
            <p:ph type="sldNum" sz="quarter" idx="13"/>
          </p:nvPr>
        </p:nvSpPr>
        <p:spPr/>
        <p:txBody>
          <a:bodyPr/>
          <a:lstStyle>
            <a:lvl1pPr>
              <a:defRPr/>
            </a:lvl1pPr>
          </a:lstStyle>
          <a:p>
            <a:pPr>
              <a:defRPr/>
            </a:pPr>
            <a:fld id="{0C92C428-CA0C-6C4A-9457-7B18ABC1D819}" type="slidenum">
              <a:rPr lang="en-US"/>
              <a:pPr>
                <a:defRPr/>
              </a:pPr>
              <a:t>‹#›</a:t>
            </a:fld>
            <a:r>
              <a:rPr lang="en-US" dirty="0"/>
              <a:t> </a:t>
            </a:r>
          </a:p>
        </p:txBody>
      </p:sp>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5" name="Content Placeholder 4"/>
          <p:cNvSpPr>
            <a:spLocks noGrp="1"/>
          </p:cNvSpPr>
          <p:nvPr>
            <p:ph sz="quarter" idx="12"/>
          </p:nvPr>
        </p:nvSpPr>
        <p:spPr>
          <a:xfrm>
            <a:off x="368300" y="1139629"/>
            <a:ext cx="8408988" cy="4800600"/>
          </a:xfrm>
        </p:spPr>
        <p:txBody>
          <a:bodyPr/>
          <a:lstStyle>
            <a:lvl1pPr>
              <a:lnSpc>
                <a:spcPct val="90000"/>
              </a:lnSpc>
              <a:spcAft>
                <a:spcPts val="600"/>
              </a:spcAft>
              <a:defRPr sz="2400" baseline="0"/>
            </a:lvl1pPr>
            <a:lvl2pPr>
              <a:defRPr b="1">
                <a:solidFill>
                  <a:schemeClr val="tx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33628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Col Picture">
    <p:spTree>
      <p:nvGrpSpPr>
        <p:cNvPr id="1" name=""/>
        <p:cNvGrpSpPr/>
        <p:nvPr/>
      </p:nvGrpSpPr>
      <p:grpSpPr>
        <a:xfrm>
          <a:off x="0" y="0"/>
          <a:ext cx="0" cy="0"/>
          <a:chOff x="0" y="0"/>
          <a:chExt cx="0" cy="0"/>
        </a:xfrm>
      </p:grpSpPr>
      <p:sp>
        <p:nvSpPr>
          <p:cNvPr id="5" name="Slide Number Placeholder 5"/>
          <p:cNvSpPr>
            <a:spLocks noGrp="1"/>
          </p:cNvSpPr>
          <p:nvPr>
            <p:ph type="sldNum" sz="quarter" idx="15"/>
          </p:nvPr>
        </p:nvSpPr>
        <p:spPr/>
        <p:txBody>
          <a:bodyPr/>
          <a:lstStyle>
            <a:lvl1pPr>
              <a:defRPr/>
            </a:lvl1pPr>
          </a:lstStyle>
          <a:p>
            <a:pPr>
              <a:defRPr/>
            </a:pPr>
            <a:fld id="{988E5A34-C551-C941-997C-B07641EB51E3}" type="slidenum">
              <a:rPr lang="en-US"/>
              <a:pPr>
                <a:defRPr/>
              </a:pPr>
              <a:t>‹#›</a:t>
            </a:fld>
            <a:r>
              <a:rPr lang="en-US" dirty="0"/>
              <a:t> </a:t>
            </a:r>
          </a:p>
        </p:txBody>
      </p:sp>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6" name="Content Placeholder 5"/>
          <p:cNvSpPr>
            <a:spLocks noGrp="1"/>
          </p:cNvSpPr>
          <p:nvPr>
            <p:ph sz="quarter" idx="12"/>
          </p:nvPr>
        </p:nvSpPr>
        <p:spPr>
          <a:xfrm>
            <a:off x="368300" y="1139825"/>
            <a:ext cx="4096256"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icture Placeholder 3"/>
          <p:cNvSpPr>
            <a:spLocks noGrp="1"/>
          </p:cNvSpPr>
          <p:nvPr>
            <p:ph type="pic" sz="quarter" idx="14"/>
          </p:nvPr>
        </p:nvSpPr>
        <p:spPr>
          <a:xfrm>
            <a:off x="4671786" y="1206500"/>
            <a:ext cx="4107089" cy="4648200"/>
          </a:xfrm>
        </p:spPr>
        <p:txBody>
          <a:bodyPr/>
          <a:lstStyle>
            <a:lvl1pPr>
              <a:defRPr sz="1800">
                <a:solidFill>
                  <a:schemeClr val="bg2"/>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4179385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3 Photo">
    <p:spTree>
      <p:nvGrpSpPr>
        <p:cNvPr id="1" name=""/>
        <p:cNvGrpSpPr/>
        <p:nvPr/>
      </p:nvGrpSpPr>
      <p:grpSpPr>
        <a:xfrm>
          <a:off x="0" y="0"/>
          <a:ext cx="0" cy="0"/>
          <a:chOff x="0" y="0"/>
          <a:chExt cx="0" cy="0"/>
        </a:xfrm>
      </p:grpSpPr>
      <p:sp>
        <p:nvSpPr>
          <p:cNvPr id="5" name="Slide Number Placeholder 5"/>
          <p:cNvSpPr>
            <a:spLocks noGrp="1"/>
          </p:cNvSpPr>
          <p:nvPr>
            <p:ph type="sldNum" sz="quarter" idx="15"/>
          </p:nvPr>
        </p:nvSpPr>
        <p:spPr/>
        <p:txBody>
          <a:bodyPr/>
          <a:lstStyle>
            <a:lvl1pPr>
              <a:defRPr/>
            </a:lvl1pPr>
          </a:lstStyle>
          <a:p>
            <a:pPr>
              <a:defRPr/>
            </a:pPr>
            <a:fld id="{A2C32FD1-2877-A147-ABD7-FDA3FD4065F7}" type="slidenum">
              <a:rPr lang="en-US"/>
              <a:pPr>
                <a:defRPr/>
              </a:pPr>
              <a:t>‹#›</a:t>
            </a:fld>
            <a:r>
              <a:rPr lang="en-US" dirty="0"/>
              <a:t> </a:t>
            </a:r>
          </a:p>
        </p:txBody>
      </p:sp>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4" name="Picture Placeholder 3"/>
          <p:cNvSpPr>
            <a:spLocks noGrp="1"/>
          </p:cNvSpPr>
          <p:nvPr>
            <p:ph type="pic" sz="quarter" idx="14"/>
          </p:nvPr>
        </p:nvSpPr>
        <p:spPr>
          <a:xfrm>
            <a:off x="368300" y="1206500"/>
            <a:ext cx="5246913" cy="4648199"/>
          </a:xfrm>
        </p:spPr>
        <p:txBody>
          <a:bodyPr/>
          <a:lstStyle>
            <a:lvl1pPr>
              <a:defRPr sz="1800">
                <a:solidFill>
                  <a:schemeClr val="bg2"/>
                </a:solidFill>
              </a:defRPr>
            </a:lvl1pPr>
          </a:lstStyle>
          <a:p>
            <a:pPr lvl="0"/>
            <a:r>
              <a:rPr lang="en-US" noProof="0"/>
              <a:t>Click icon to add picture</a:t>
            </a:r>
          </a:p>
        </p:txBody>
      </p:sp>
      <p:sp>
        <p:nvSpPr>
          <p:cNvPr id="11" name="Content Placeholder 5"/>
          <p:cNvSpPr>
            <a:spLocks noGrp="1"/>
          </p:cNvSpPr>
          <p:nvPr>
            <p:ph sz="quarter" idx="13"/>
          </p:nvPr>
        </p:nvSpPr>
        <p:spPr>
          <a:xfrm>
            <a:off x="5811620" y="1139825"/>
            <a:ext cx="2965667"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3070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Globe Blue Background">
    <p:spTree>
      <p:nvGrpSpPr>
        <p:cNvPr id="1" name=""/>
        <p:cNvGrpSpPr/>
        <p:nvPr/>
      </p:nvGrpSpPr>
      <p:grpSpPr>
        <a:xfrm>
          <a:off x="0" y="0"/>
          <a:ext cx="0" cy="0"/>
          <a:chOff x="0" y="0"/>
          <a:chExt cx="0" cy="0"/>
        </a:xfrm>
      </p:grpSpPr>
      <p:sp>
        <p:nvSpPr>
          <p:cNvPr id="2" name="Rectangle 1"/>
          <p:cNvSpPr/>
          <p:nvPr userDrawn="1"/>
        </p:nvSpPr>
        <p:spPr bwMode="white">
          <a:xfrm>
            <a:off x="0" y="0"/>
            <a:ext cx="3948223" cy="5032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n-US"/>
          </a:p>
        </p:txBody>
      </p:sp>
      <p:sp>
        <p:nvSpPr>
          <p:cNvPr id="3" name="Rectangle 2"/>
          <p:cNvSpPr/>
          <p:nvPr userDrawn="1"/>
        </p:nvSpPr>
        <p:spPr bwMode="white">
          <a:xfrm>
            <a:off x="8385175" y="6078538"/>
            <a:ext cx="758825" cy="4746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n-US"/>
          </a:p>
        </p:txBody>
      </p:sp>
      <p:pic>
        <p:nvPicPr>
          <p:cNvPr id="4"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black">
          <a:xfrm>
            <a:off x="3765550" y="2560638"/>
            <a:ext cx="1597025" cy="1597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710006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7" name="Picture 6"/>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black">
          <a:xfrm>
            <a:off x="8345488" y="6075363"/>
            <a:ext cx="496887"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366713" y="6397625"/>
            <a:ext cx="220662" cy="225425"/>
          </a:xfrm>
          <a:prstGeom prst="rect">
            <a:avLst/>
          </a:prstGeom>
        </p:spPr>
        <p:txBody>
          <a:bodyPr vert="horz" lIns="0" tIns="0" rIns="0" bIns="0" rtlCol="0" anchor="t"/>
          <a:lstStyle>
            <a:lvl1pPr algn="l" fontAlgn="auto">
              <a:lnSpc>
                <a:spcPts val="1000"/>
              </a:lnSpc>
              <a:spcBef>
                <a:spcPts val="0"/>
              </a:spcBef>
              <a:spcAft>
                <a:spcPts val="0"/>
              </a:spcAft>
              <a:defRPr sz="800" b="0">
                <a:solidFill>
                  <a:schemeClr val="tx2"/>
                </a:solidFill>
                <a:latin typeface="+mn-lt"/>
                <a:ea typeface="+mn-ea"/>
                <a:cs typeface="+mn-cs"/>
              </a:defRPr>
            </a:lvl1pPr>
          </a:lstStyle>
          <a:p>
            <a:pPr>
              <a:defRPr/>
            </a:pPr>
            <a:fld id="{52087075-0BF3-B24B-B469-0A17F16D4489}" type="slidenum">
              <a:rPr lang="en-US"/>
              <a:pPr>
                <a:defRPr/>
              </a:pPr>
              <a:t>‹#›</a:t>
            </a:fld>
            <a:r>
              <a:rPr lang="en-US" dirty="0"/>
              <a:t> </a:t>
            </a:r>
          </a:p>
        </p:txBody>
      </p:sp>
      <p:sp>
        <p:nvSpPr>
          <p:cNvPr id="1028" name="TextBox 9"/>
          <p:cNvSpPr txBox="1">
            <a:spLocks noChangeArrowheads="1"/>
          </p:cNvSpPr>
          <p:nvPr/>
        </p:nvSpPr>
        <p:spPr bwMode="auto">
          <a:xfrm>
            <a:off x="368300" y="227013"/>
            <a:ext cx="8408988"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1100" dirty="0">
                <a:solidFill>
                  <a:schemeClr val="tx2"/>
                </a:solidFill>
              </a:rPr>
              <a:t>Wholesale System Simplification</a:t>
            </a:r>
            <a:r>
              <a:rPr lang="en-US" sz="1100" baseline="0" dirty="0">
                <a:solidFill>
                  <a:schemeClr val="tx2"/>
                </a:solidFill>
              </a:rPr>
              <a:t> – Ordering Impacts</a:t>
            </a:r>
            <a:endParaRPr lang="en-US" sz="1100" dirty="0">
              <a:solidFill>
                <a:schemeClr val="tx2"/>
              </a:solidFill>
            </a:endParaRPr>
          </a:p>
        </p:txBody>
      </p:sp>
      <p:sp>
        <p:nvSpPr>
          <p:cNvPr id="1029" name="Title Placeholder 1"/>
          <p:cNvSpPr>
            <a:spLocks noGrp="1"/>
          </p:cNvSpPr>
          <p:nvPr>
            <p:ph type="title"/>
          </p:nvPr>
        </p:nvSpPr>
        <p:spPr bwMode="auto">
          <a:xfrm>
            <a:off x="368300" y="522288"/>
            <a:ext cx="8408988"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t>Click to edit Master title style</a:t>
            </a:r>
          </a:p>
        </p:txBody>
      </p:sp>
      <p:sp>
        <p:nvSpPr>
          <p:cNvPr id="3" name="Text Placeholder 2"/>
          <p:cNvSpPr>
            <a:spLocks noGrp="1"/>
          </p:cNvSpPr>
          <p:nvPr>
            <p:ph type="body" idx="1"/>
          </p:nvPr>
        </p:nvSpPr>
        <p:spPr>
          <a:xfrm>
            <a:off x="368300" y="1138238"/>
            <a:ext cx="8408988" cy="4803775"/>
          </a:xfrm>
          <a:prstGeom prst="rect">
            <a:avLst/>
          </a:prstGeom>
        </p:spPr>
        <p:txBody>
          <a:bodyPr vert="horz" lIns="0" tIns="0" rIns="0" bIns="0" rtlCol="0">
            <a:noAutofit/>
          </a:bodyPr>
          <a:lstStyle/>
          <a:p>
            <a:pPr lvl="0"/>
            <a:r>
              <a:rPr lang="en-US" dirty="0"/>
              <a:t>Click to edit Master text styles</a:t>
            </a:r>
          </a:p>
          <a:p>
            <a:pPr lvl="1"/>
            <a:r>
              <a:rPr lang="en-US" dirty="0"/>
              <a:t>Second level </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Tree>
  </p:cSld>
  <p:clrMap bg1="lt1" tx1="dk1" bg2="lt2" tx2="dk2" accent1="accent1" accent2="accent2" accent3="accent3" accent4="accent4" accent5="accent5" accent6="accent6" hlink="hlink" folHlink="folHlink"/>
  <p:sldLayoutIdLst>
    <p:sldLayoutId id="2147484283" r:id="rId1"/>
    <p:sldLayoutId id="2147484272" r:id="rId2"/>
    <p:sldLayoutId id="2147484273" r:id="rId3"/>
    <p:sldLayoutId id="2147484275" r:id="rId4"/>
    <p:sldLayoutId id="2147484277" r:id="rId5"/>
    <p:sldLayoutId id="2147484317" r:id="rId6"/>
  </p:sldLayoutIdLst>
  <p:hf hdr="0" ftr="0" dt="0"/>
  <p:txStyles>
    <p:titleStyle>
      <a:lvl1pPr algn="l" defTabSz="457200" rtl="0" eaLnBrk="1" fontAlgn="base" hangingPunct="1">
        <a:lnSpc>
          <a:spcPct val="110000"/>
        </a:lnSpc>
        <a:spcBef>
          <a:spcPct val="0"/>
        </a:spcBef>
        <a:spcAft>
          <a:spcPts val="1000"/>
        </a:spcAft>
        <a:defRPr kern="1200">
          <a:solidFill>
            <a:schemeClr val="tx2"/>
          </a:solidFill>
          <a:latin typeface="+mj-lt"/>
          <a:ea typeface="ＭＳ Ｐゴシック" charset="0"/>
          <a:cs typeface="ＭＳ Ｐゴシック" charset="0"/>
        </a:defRPr>
      </a:lvl1pPr>
      <a:lvl2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2pPr>
      <a:lvl3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3pPr>
      <a:lvl4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4pPr>
      <a:lvl5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5pPr>
      <a:lvl6pPr marL="4572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6pPr>
      <a:lvl7pPr marL="9144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7pPr>
      <a:lvl8pPr marL="13716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8pPr>
      <a:lvl9pPr marL="18288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9pPr>
    </p:titleStyle>
    <p:bodyStyle>
      <a:lvl1pPr marL="342900" indent="-342900" algn="l" defTabSz="457200" rtl="0" eaLnBrk="1" fontAlgn="base" hangingPunct="1">
        <a:lnSpc>
          <a:spcPct val="90000"/>
        </a:lnSpc>
        <a:spcBef>
          <a:spcPct val="0"/>
        </a:spcBef>
        <a:spcAft>
          <a:spcPts val="600"/>
        </a:spcAft>
        <a:buClr>
          <a:schemeClr val="tx1"/>
        </a:buClr>
        <a:buFont typeface="Arial" charset="0"/>
        <a:defRPr sz="2400" kern="1200">
          <a:solidFill>
            <a:schemeClr val="tx1"/>
          </a:solidFill>
          <a:latin typeface="+mn-lt"/>
          <a:ea typeface="ＭＳ Ｐゴシック" charset="0"/>
          <a:cs typeface="ＭＳ Ｐゴシック" charset="0"/>
        </a:defRPr>
      </a:lvl1pPr>
      <a:lvl2pPr marL="0" indent="0" algn="l" defTabSz="457200" rtl="0" eaLnBrk="1" fontAlgn="base" hangingPunct="1">
        <a:spcBef>
          <a:spcPct val="0"/>
        </a:spcBef>
        <a:spcAft>
          <a:spcPts val="800"/>
        </a:spcAft>
        <a:buClr>
          <a:schemeClr val="tx2"/>
        </a:buClr>
        <a:defRPr sz="1400" kern="1200">
          <a:solidFill>
            <a:schemeClr val="tx2"/>
          </a:solidFill>
          <a:latin typeface="+mn-lt"/>
          <a:ea typeface="ＭＳ Ｐゴシック" charset="0"/>
          <a:cs typeface="+mn-cs"/>
        </a:defRPr>
      </a:lvl2pPr>
      <a:lvl3pPr marL="228600" indent="-228600" algn="l" defTabSz="457200" rtl="0" eaLnBrk="1" fontAlgn="base" hangingPunct="1">
        <a:spcBef>
          <a:spcPct val="0"/>
        </a:spcBef>
        <a:spcAft>
          <a:spcPts val="800"/>
        </a:spcAft>
        <a:buClr>
          <a:schemeClr val="tx2"/>
        </a:buClr>
        <a:buFont typeface="Lucida Grande" charset="0"/>
        <a:buChar char="–"/>
        <a:defRPr sz="1400" kern="1200">
          <a:solidFill>
            <a:schemeClr val="tx2"/>
          </a:solidFill>
          <a:latin typeface="+mn-lt"/>
          <a:ea typeface="ＭＳ Ｐゴシック" charset="0"/>
          <a:cs typeface="+mn-cs"/>
        </a:defRPr>
      </a:lvl3pPr>
      <a:lvl4pPr marL="457200" indent="-231775" algn="l" defTabSz="457200" rtl="0" eaLnBrk="1" fontAlgn="base" hangingPunct="1">
        <a:spcBef>
          <a:spcPct val="0"/>
        </a:spcBef>
        <a:spcAft>
          <a:spcPts val="800"/>
        </a:spcAft>
        <a:buClr>
          <a:schemeClr val="tx2"/>
        </a:buClr>
        <a:buFont typeface="Arial" charset="0"/>
        <a:buChar char="•"/>
        <a:defRPr sz="1400" kern="1200">
          <a:solidFill>
            <a:schemeClr val="tx2"/>
          </a:solidFill>
          <a:latin typeface="+mn-lt"/>
          <a:ea typeface="ＭＳ Ｐゴシック" charset="0"/>
          <a:cs typeface="+mn-cs"/>
        </a:defRPr>
      </a:lvl4pPr>
      <a:lvl5pPr marL="685800" indent="-228600" algn="l" defTabSz="457200" rtl="0" eaLnBrk="1" fontAlgn="base" hangingPunct="1">
        <a:spcBef>
          <a:spcPct val="0"/>
        </a:spcBef>
        <a:spcAft>
          <a:spcPts val="800"/>
        </a:spcAft>
        <a:buClr>
          <a:schemeClr val="tx2"/>
        </a:buClr>
        <a:buFont typeface="Lucida Grande" charset="0"/>
        <a:buChar char="–"/>
        <a:defRPr sz="1400" kern="1200">
          <a:solidFill>
            <a:schemeClr val="tx2"/>
          </a:solidFill>
          <a:latin typeface="+mn-lt"/>
          <a:ea typeface="ＭＳ Ｐゴシック" charset="0"/>
          <a:cs typeface="+mn-cs"/>
        </a:defRPr>
      </a:lvl5pPr>
      <a:lvl6pPr marL="917575" indent="-228600" algn="l" defTabSz="457200" rtl="0" eaLnBrk="1" latinLnBrk="0" hangingPunct="1">
        <a:lnSpc>
          <a:spcPct val="100000"/>
        </a:lnSpc>
        <a:spcBef>
          <a:spcPts val="0"/>
        </a:spcBef>
        <a:spcAft>
          <a:spcPts val="800"/>
        </a:spcAft>
        <a:buClr>
          <a:schemeClr val="tx2"/>
        </a:buClr>
        <a:buFont typeface="Lucida Grande"/>
        <a:buChar char="»"/>
        <a:defRPr sz="1400" kern="1200" baseline="0">
          <a:solidFill>
            <a:schemeClr val="tx2"/>
          </a:solidFill>
          <a:latin typeface="+mn-lt"/>
          <a:ea typeface="+mn-ea"/>
          <a:cs typeface="+mn-cs"/>
        </a:defRPr>
      </a:lvl6pPr>
      <a:lvl7pPr marL="1143000" indent="-225425" algn="l" defTabSz="457200" rtl="0" eaLnBrk="1" latinLnBrk="0" hangingPunct="1">
        <a:lnSpc>
          <a:spcPct val="100000"/>
        </a:lnSpc>
        <a:spcBef>
          <a:spcPts val="0"/>
        </a:spcBef>
        <a:spcAft>
          <a:spcPts val="800"/>
        </a:spcAft>
        <a:buClr>
          <a:schemeClr val="tx2"/>
        </a:buClr>
        <a:buFont typeface="Arial"/>
        <a:buChar char="•"/>
        <a:defRPr sz="1400" kern="1200">
          <a:solidFill>
            <a:schemeClr val="tx2"/>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title="Date"/>
          <p:cNvSpPr>
            <a:spLocks noGrp="1"/>
          </p:cNvSpPr>
          <p:nvPr>
            <p:ph type="body" sz="quarter" idx="14"/>
          </p:nvPr>
        </p:nvSpPr>
        <p:spPr>
          <a:xfrm>
            <a:off x="374650" y="595313"/>
            <a:ext cx="4208463" cy="244475"/>
          </a:xfrm>
        </p:spPr>
        <p:txBody>
          <a:bodyPr/>
          <a:lstStyle/>
          <a:p>
            <a:pPr eaLnBrk="1" fontAlgn="auto" hangingPunct="1">
              <a:spcBef>
                <a:spcPts val="0"/>
              </a:spcBef>
              <a:defRPr/>
            </a:pPr>
            <a:r>
              <a:rPr lang="en-US" dirty="0">
                <a:ea typeface="+mn-ea"/>
                <a:cs typeface="+mn-cs"/>
              </a:rPr>
              <a:t>April 12, 2017</a:t>
            </a:r>
          </a:p>
        </p:txBody>
      </p:sp>
      <p:sp>
        <p:nvSpPr>
          <p:cNvPr id="4" name="Title 3" title="Title slide option 1"/>
          <p:cNvSpPr>
            <a:spLocks noGrp="1"/>
          </p:cNvSpPr>
          <p:nvPr>
            <p:ph type="title"/>
          </p:nvPr>
        </p:nvSpPr>
        <p:spPr>
          <a:xfrm>
            <a:off x="374650" y="927100"/>
            <a:ext cx="8408988" cy="1522413"/>
          </a:xfrm>
        </p:spPr>
        <p:txBody>
          <a:bodyPr rtlCol="0">
            <a:noAutofit/>
          </a:bodyPr>
          <a:lstStyle/>
          <a:p>
            <a:pPr eaLnBrk="1" fontAlgn="auto" hangingPunct="1">
              <a:defRPr/>
            </a:pPr>
            <a:r>
              <a:rPr lang="en-US" dirty="0">
                <a:ea typeface="+mj-ea"/>
                <a:cs typeface="+mj-cs"/>
              </a:rPr>
              <a:t>Wholesale System Simplification</a:t>
            </a:r>
            <a:br>
              <a:rPr lang="en-US" dirty="0">
                <a:ea typeface="+mj-ea"/>
                <a:cs typeface="+mj-cs"/>
              </a:rPr>
            </a:br>
            <a:r>
              <a:rPr lang="en-US" dirty="0">
                <a:ea typeface="+mj-ea"/>
                <a:cs typeface="+mj-cs"/>
              </a:rPr>
              <a:t>Ordering Impacts</a:t>
            </a:r>
          </a:p>
        </p:txBody>
      </p:sp>
      <p:sp>
        <p:nvSpPr>
          <p:cNvPr id="54276" name="Text Placeholder 1"/>
          <p:cNvSpPr>
            <a:spLocks noGrp="1"/>
          </p:cNvSpPr>
          <p:nvPr>
            <p:ph type="body" sz="quarter" idx="18"/>
          </p:nvPr>
        </p:nvSpPr>
        <p:spPr bwMode="auto">
          <a:xfrm>
            <a:off x="374650" y="2459038"/>
            <a:ext cx="8412163" cy="914400"/>
          </a:xfrm>
        </p:spPr>
        <p:txBody>
          <a:bodyPr wrap="square" numCol="1" anchor="t" anchorCtr="0" compatLnSpc="1">
            <a:prstTxWarp prst="textNoShape">
              <a:avLst/>
            </a:prstTxWarp>
          </a:bodyPr>
          <a:lstStyle/>
          <a:p>
            <a:pPr marL="0" indent="0" eaLnBrk="1" hangingPunct="1"/>
            <a:r>
              <a:rPr lang="en-US" dirty="0">
                <a:latin typeface="Calibri" charset="0"/>
              </a:rPr>
              <a:t>Prepared for CMP/CUF</a:t>
            </a:r>
          </a:p>
        </p:txBody>
      </p:sp>
      <p:sp>
        <p:nvSpPr>
          <p:cNvPr id="5" name="Text Placeholder 4" title="Subtitle placeholder"/>
          <p:cNvSpPr>
            <a:spLocks noGrp="1"/>
          </p:cNvSpPr>
          <p:nvPr>
            <p:ph type="body" sz="quarter" idx="13"/>
          </p:nvPr>
        </p:nvSpPr>
        <p:spPr>
          <a:xfrm>
            <a:off x="374650" y="3475038"/>
            <a:ext cx="4208463" cy="2335212"/>
          </a:xfrm>
        </p:spPr>
        <p:txBody>
          <a:bodyPr/>
          <a:lstStyle/>
          <a:p>
            <a:pPr eaLnBrk="1" fontAlgn="auto" hangingPunct="1">
              <a:spcBef>
                <a:spcPts val="0"/>
              </a:spcBef>
              <a:defRPr/>
            </a:pPr>
            <a:r>
              <a:rPr lang="en-US" dirty="0">
                <a:ea typeface="+mn-ea"/>
                <a:cs typeface="+mn-cs"/>
              </a:rPr>
              <a:t>Ron Moore</a:t>
            </a:r>
          </a:p>
          <a:p>
            <a:pPr eaLnBrk="1" fontAlgn="auto" hangingPunct="1">
              <a:spcBef>
                <a:spcPts val="0"/>
              </a:spcBef>
              <a:defRPr/>
            </a:pPr>
            <a:r>
              <a:rPr lang="en-US" dirty="0">
                <a:ea typeface="+mn-ea"/>
                <a:cs typeface="+mn-cs"/>
              </a:rPr>
              <a:t>Lead – Business Management</a:t>
            </a:r>
          </a:p>
        </p:txBody>
      </p:sp>
    </p:spTree>
    <p:extLst>
      <p:ext uri="{BB962C8B-B14F-4D97-AF65-F5344CB8AC3E}">
        <p14:creationId xmlns:p14="http://schemas.microsoft.com/office/powerpoint/2010/main" val="2208947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78809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Number Placeholder 1"/>
          <p:cNvSpPr>
            <a:spLocks noGrp="1"/>
          </p:cNvSpPr>
          <p:nvPr>
            <p:ph type="sldNum" sz="quarter" idx="13"/>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5D77F255-90EA-704A-9D6C-9155BA2FD215}" type="slidenum">
              <a:rPr lang="en-US" sz="800">
                <a:solidFill>
                  <a:schemeClr val="tx2"/>
                </a:solidFill>
              </a:rPr>
              <a:pPr eaLnBrk="1" fontAlgn="base" hangingPunct="1">
                <a:spcBef>
                  <a:spcPct val="0"/>
                </a:spcBef>
                <a:spcAft>
                  <a:spcPct val="0"/>
                </a:spcAft>
              </a:pPr>
              <a:t>2</a:t>
            </a:fld>
            <a:r>
              <a:rPr lang="en-US" sz="800">
                <a:solidFill>
                  <a:schemeClr val="tx2"/>
                </a:solidFill>
              </a:rPr>
              <a:t> </a:t>
            </a:r>
          </a:p>
        </p:txBody>
      </p:sp>
      <p:sp>
        <p:nvSpPr>
          <p:cNvPr id="6" name="Title 5" title="Agenda slide"/>
          <p:cNvSpPr>
            <a:spLocks noGrp="1"/>
          </p:cNvSpPr>
          <p:nvPr>
            <p:ph type="title"/>
          </p:nvPr>
        </p:nvSpPr>
        <p:spPr/>
        <p:txBody>
          <a:bodyPr rtlCol="0">
            <a:noAutofit/>
          </a:bodyPr>
          <a:lstStyle/>
          <a:p>
            <a:pPr eaLnBrk="1" fontAlgn="auto" hangingPunct="1">
              <a:defRPr/>
            </a:pPr>
            <a:r>
              <a:rPr lang="en-US" dirty="0">
                <a:ea typeface="+mj-ea"/>
                <a:cs typeface="+mj-cs"/>
              </a:rPr>
              <a:t>Agenda</a:t>
            </a:r>
          </a:p>
        </p:txBody>
      </p:sp>
      <p:sp>
        <p:nvSpPr>
          <p:cNvPr id="7" name="Content Placeholder 6" title="Text box"/>
          <p:cNvSpPr>
            <a:spLocks noGrp="1"/>
          </p:cNvSpPr>
          <p:nvPr>
            <p:ph sz="quarter" idx="12"/>
          </p:nvPr>
        </p:nvSpPr>
        <p:spPr>
          <a:xfrm>
            <a:off x="368300" y="1139825"/>
            <a:ext cx="8408988" cy="4800600"/>
          </a:xfrm>
        </p:spPr>
        <p:txBody>
          <a:bodyPr/>
          <a:lstStyle/>
          <a:p>
            <a:pPr marL="0" indent="0" eaLnBrk="1" fontAlgn="auto" hangingPunct="1">
              <a:spcBef>
                <a:spcPts val="0"/>
              </a:spcBef>
              <a:buFont typeface="Arial"/>
              <a:buNone/>
              <a:defRPr/>
            </a:pPr>
            <a:r>
              <a:rPr lang="en-US" dirty="0">
                <a:ea typeface="+mn-ea"/>
                <a:cs typeface="+mn-cs"/>
              </a:rPr>
              <a:t>Introduction</a:t>
            </a:r>
          </a:p>
          <a:p>
            <a:pPr marL="0" indent="0" fontAlgn="auto">
              <a:spcBef>
                <a:spcPts val="0"/>
              </a:spcBef>
              <a:defRPr/>
            </a:pPr>
            <a:r>
              <a:rPr lang="en-US" dirty="0">
                <a:ea typeface="+mn-ea"/>
              </a:rPr>
              <a:t>Present / Future Mode of Operation</a:t>
            </a:r>
          </a:p>
          <a:p>
            <a:pPr marL="0" indent="0" fontAlgn="auto">
              <a:spcBef>
                <a:spcPts val="0"/>
              </a:spcBef>
              <a:defRPr/>
            </a:pPr>
            <a:r>
              <a:rPr lang="en-US" dirty="0">
                <a:ea typeface="+mn-ea"/>
              </a:rPr>
              <a:t>Conversion</a:t>
            </a:r>
          </a:p>
          <a:p>
            <a:pPr fontAlgn="auto">
              <a:spcBef>
                <a:spcPts val="0"/>
              </a:spcBef>
              <a:defRPr/>
            </a:pPr>
            <a:r>
              <a:rPr lang="en-US" dirty="0">
                <a:ea typeface="+mn-ea"/>
              </a:rPr>
              <a:t>Ordering Impacts</a:t>
            </a:r>
          </a:p>
          <a:p>
            <a:pPr lvl="2" fontAlgn="auto">
              <a:spcBef>
                <a:spcPts val="0"/>
              </a:spcBef>
              <a:defRPr/>
            </a:pPr>
            <a:r>
              <a:rPr lang="en-US" dirty="0">
                <a:ea typeface="+mn-ea"/>
              </a:rPr>
              <a:t>Service Order Format</a:t>
            </a:r>
          </a:p>
          <a:p>
            <a:pPr lvl="2" fontAlgn="auto">
              <a:spcBef>
                <a:spcPts val="0"/>
              </a:spcBef>
              <a:defRPr/>
            </a:pPr>
            <a:r>
              <a:rPr lang="en-US" dirty="0">
                <a:ea typeface="+mn-ea"/>
              </a:rPr>
              <a:t>Service Order Number</a:t>
            </a:r>
          </a:p>
          <a:p>
            <a:pPr lvl="2" fontAlgn="auto">
              <a:spcBef>
                <a:spcPts val="0"/>
              </a:spcBef>
              <a:defRPr/>
            </a:pPr>
            <a:r>
              <a:rPr lang="en-US" dirty="0">
                <a:ea typeface="+mn-ea"/>
              </a:rPr>
              <a:t>Error Codes</a:t>
            </a:r>
          </a:p>
          <a:p>
            <a:pPr lvl="2" fontAlgn="auto">
              <a:spcBef>
                <a:spcPts val="0"/>
              </a:spcBef>
              <a:defRPr/>
            </a:pPr>
            <a:r>
              <a:rPr lang="en-US" dirty="0">
                <a:ea typeface="+mn-ea"/>
              </a:rPr>
              <a:t>Conversion Activity</a:t>
            </a:r>
          </a:p>
          <a:p>
            <a:pPr fontAlgn="auto">
              <a:spcBef>
                <a:spcPts val="0"/>
              </a:spcBef>
              <a:defRPr/>
            </a:pPr>
            <a:r>
              <a:rPr lang="en-US" dirty="0">
                <a:ea typeface="+mn-ea"/>
              </a:rPr>
              <a:t>Communication Plan</a:t>
            </a:r>
          </a:p>
          <a:p>
            <a:pPr fontAlgn="auto">
              <a:spcBef>
                <a:spcPts val="0"/>
              </a:spcBef>
              <a:defRPr/>
            </a:pPr>
            <a:endParaRPr lang="en-US" dirty="0">
              <a:ea typeface="+mn-ea"/>
            </a:endParaRPr>
          </a:p>
        </p:txBody>
      </p:sp>
    </p:spTree>
    <p:extLst>
      <p:ext uri="{BB962C8B-B14F-4D97-AF65-F5344CB8AC3E}">
        <p14:creationId xmlns:p14="http://schemas.microsoft.com/office/powerpoint/2010/main" val="1290757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Number Placeholder 1"/>
          <p:cNvSpPr>
            <a:spLocks noGrp="1"/>
          </p:cNvSpPr>
          <p:nvPr>
            <p:ph type="sldNum" sz="quarter" idx="13"/>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5C22AACA-903F-6949-A65C-CBEAFE960C8E}" type="slidenum">
              <a:rPr lang="en-US" sz="800">
                <a:solidFill>
                  <a:schemeClr val="tx2"/>
                </a:solidFill>
              </a:rPr>
              <a:pPr eaLnBrk="1" fontAlgn="base" hangingPunct="1">
                <a:spcBef>
                  <a:spcPct val="0"/>
                </a:spcBef>
                <a:spcAft>
                  <a:spcPct val="0"/>
                </a:spcAft>
              </a:pPr>
              <a:t>3</a:t>
            </a:fld>
            <a:r>
              <a:rPr lang="en-US" sz="800">
                <a:solidFill>
                  <a:schemeClr val="tx2"/>
                </a:solidFill>
              </a:rPr>
              <a:t> </a:t>
            </a:r>
          </a:p>
        </p:txBody>
      </p:sp>
      <p:sp>
        <p:nvSpPr>
          <p:cNvPr id="68610" name="Title 3"/>
          <p:cNvSpPr>
            <a:spLocks noGrp="1"/>
          </p:cNvSpPr>
          <p:nvPr>
            <p:ph type="title"/>
          </p:nvPr>
        </p:nvSpPr>
        <p:spPr/>
        <p:txBody>
          <a:bodyPr/>
          <a:lstStyle/>
          <a:p>
            <a:pPr eaLnBrk="1" hangingPunct="1"/>
            <a:r>
              <a:rPr lang="en-US" dirty="0">
                <a:latin typeface="Calibri" charset="0"/>
              </a:rPr>
              <a:t>Introduction</a:t>
            </a:r>
          </a:p>
        </p:txBody>
      </p:sp>
      <p:sp>
        <p:nvSpPr>
          <p:cNvPr id="5" name="Content Placeholder 4"/>
          <p:cNvSpPr>
            <a:spLocks noGrp="1"/>
          </p:cNvSpPr>
          <p:nvPr>
            <p:ph sz="quarter" idx="12"/>
          </p:nvPr>
        </p:nvSpPr>
        <p:spPr/>
        <p:txBody>
          <a:bodyPr/>
          <a:lstStyle/>
          <a:p>
            <a:pPr marL="0" indent="0" eaLnBrk="1" fontAlgn="auto" hangingPunct="1">
              <a:spcBef>
                <a:spcPts val="0"/>
              </a:spcBef>
              <a:buFont typeface="Arial"/>
              <a:buNone/>
              <a:defRPr/>
            </a:pPr>
            <a:r>
              <a:rPr lang="en-US" dirty="0">
                <a:ea typeface="+mn-ea"/>
                <a:cs typeface="+mn-cs"/>
              </a:rPr>
              <a:t>Scope</a:t>
            </a:r>
          </a:p>
          <a:p>
            <a:pPr lvl="1" fontAlgn="auto">
              <a:spcBef>
                <a:spcPts val="0"/>
              </a:spcBef>
              <a:defRPr/>
            </a:pPr>
            <a:r>
              <a:rPr lang="en-US" dirty="0"/>
              <a:t>Wholesale System Simplification is an AT&amp;T program that has a goal of simplifying the regional service order distribution and access billing applications by migration onto national platforms.  This program is currently underway with account migrations beginning no earlier than January 2018 and extending through 2021.  The target platforms for consolidation are National Service Order Retrieval and Distribution (NSORD) and National Carrier Access Billing System (NCABS); both national platforms will be based upon the current SW system platform.</a:t>
            </a:r>
          </a:p>
          <a:p>
            <a:r>
              <a:rPr lang="en-US" dirty="0">
                <a:solidFill>
                  <a:schemeClr val="accent1"/>
                </a:solidFill>
              </a:rPr>
              <a:t>Impact</a:t>
            </a:r>
          </a:p>
          <a:p>
            <a:pPr lvl="1" fontAlgn="auto">
              <a:spcBef>
                <a:spcPts val="0"/>
              </a:spcBef>
              <a:defRPr/>
            </a:pPr>
            <a:r>
              <a:rPr lang="en-US" dirty="0"/>
              <a:t>The primary impacts of these migrations will be to Wholesale Customers and Large Business Retail customers ordering through the Access Tariffs, Commercial Agreements, and Interconnection Agreements.  These would include:  Competitive Local Exchange Carriers (CLECs); Interexchange Carriers (IXCs); Wireless/CMRS Carriers; Incumbent Local Exchange Carriers (ILECs) a/k/a Independent </a:t>
            </a:r>
            <a:r>
              <a:rPr lang="en-US" dirty="0" err="1"/>
              <a:t>Telcos</a:t>
            </a:r>
            <a:r>
              <a:rPr lang="en-US" dirty="0"/>
              <a:t> (ICOs); other carriers that buy wholesale access or data products; and some large retail customers.  In addition, functionality is being added to enhance usage billing though the LEC Settlement processes.</a:t>
            </a:r>
          </a:p>
          <a:p>
            <a:pPr marL="0" indent="0" fontAlgn="auto">
              <a:spcBef>
                <a:spcPts val="0"/>
              </a:spcBef>
              <a:defRPr/>
            </a:pPr>
            <a:r>
              <a:rPr lang="en-US" dirty="0"/>
              <a:t>Communication Plan</a:t>
            </a:r>
          </a:p>
          <a:p>
            <a:r>
              <a:rPr lang="en-US" sz="1400" dirty="0">
                <a:solidFill>
                  <a:schemeClr val="tx2"/>
                </a:solidFill>
              </a:rPr>
              <a:t>Initial Communication January 2017</a:t>
            </a:r>
          </a:p>
          <a:p>
            <a:r>
              <a:rPr lang="en-US" sz="1400" dirty="0">
                <a:solidFill>
                  <a:schemeClr val="tx2"/>
                </a:solidFill>
              </a:rPr>
              <a:t>Periodic updates February – May 2017</a:t>
            </a:r>
          </a:p>
          <a:p>
            <a:pPr lvl="1" fontAlgn="auto">
              <a:spcBef>
                <a:spcPts val="0"/>
              </a:spcBef>
              <a:defRPr/>
            </a:pPr>
            <a:r>
              <a:rPr lang="en-US" dirty="0"/>
              <a:t>Formal communications (Accessible Letters, Release Announcements, Requirements, etc.) will be provided.</a:t>
            </a:r>
          </a:p>
        </p:txBody>
      </p:sp>
    </p:spTree>
    <p:extLst>
      <p:ext uri="{BB962C8B-B14F-4D97-AF65-F5344CB8AC3E}">
        <p14:creationId xmlns:p14="http://schemas.microsoft.com/office/powerpoint/2010/main" val="590747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Number Placeholder 1"/>
          <p:cNvSpPr>
            <a:spLocks noGrp="1"/>
          </p:cNvSpPr>
          <p:nvPr>
            <p:ph type="sldNum" sz="quarter" idx="1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13655082-08B1-2044-9905-D7F22975932E}" type="slidenum">
              <a:rPr lang="en-US" sz="800">
                <a:solidFill>
                  <a:schemeClr val="tx2"/>
                </a:solidFill>
              </a:rPr>
              <a:pPr eaLnBrk="1" fontAlgn="base" hangingPunct="1">
                <a:spcBef>
                  <a:spcPct val="0"/>
                </a:spcBef>
                <a:spcAft>
                  <a:spcPct val="0"/>
                </a:spcAft>
              </a:pPr>
              <a:t>4</a:t>
            </a:fld>
            <a:r>
              <a:rPr lang="en-US" sz="800">
                <a:solidFill>
                  <a:schemeClr val="tx2"/>
                </a:solidFill>
              </a:rPr>
              <a:t> </a:t>
            </a:r>
          </a:p>
        </p:txBody>
      </p:sp>
      <p:sp>
        <p:nvSpPr>
          <p:cNvPr id="4" name="Title 3" title="Two-thirds content slide"/>
          <p:cNvSpPr>
            <a:spLocks noGrp="1"/>
          </p:cNvSpPr>
          <p:nvPr>
            <p:ph type="title"/>
          </p:nvPr>
        </p:nvSpPr>
        <p:spPr/>
        <p:txBody>
          <a:bodyPr rtlCol="0">
            <a:noAutofit/>
          </a:bodyPr>
          <a:lstStyle/>
          <a:p>
            <a:pPr eaLnBrk="1" fontAlgn="auto" hangingPunct="1">
              <a:defRPr/>
            </a:pPr>
            <a:r>
              <a:rPr lang="en-US" dirty="0">
                <a:ea typeface="+mj-ea"/>
                <a:cs typeface="+mj-cs"/>
              </a:rPr>
              <a:t>Present/Future Mode of Operation</a:t>
            </a:r>
          </a:p>
        </p:txBody>
      </p:sp>
      <p:sp>
        <p:nvSpPr>
          <p:cNvPr id="6" name="Content Placeholder 5" title="Text box"/>
          <p:cNvSpPr>
            <a:spLocks noGrp="1"/>
          </p:cNvSpPr>
          <p:nvPr>
            <p:ph sz="quarter" idx="13"/>
          </p:nvPr>
        </p:nvSpPr>
        <p:spPr>
          <a:xfrm>
            <a:off x="5776109" y="865188"/>
            <a:ext cx="2965450" cy="5361892"/>
          </a:xfrm>
        </p:spPr>
        <p:txBody>
          <a:bodyPr/>
          <a:lstStyle/>
          <a:p>
            <a:pPr marL="0" indent="0" algn="ctr" eaLnBrk="1" fontAlgn="auto" hangingPunct="1">
              <a:spcBef>
                <a:spcPts val="0"/>
              </a:spcBef>
              <a:buFont typeface="Arial"/>
              <a:buNone/>
              <a:defRPr/>
            </a:pPr>
            <a:r>
              <a:rPr lang="en-US" dirty="0">
                <a:ea typeface="+mn-ea"/>
                <a:cs typeface="+mn-cs"/>
              </a:rPr>
              <a:t>Interface Changes </a:t>
            </a:r>
          </a:p>
          <a:p>
            <a:pPr marL="0" lvl="1" indent="0" eaLnBrk="1" fontAlgn="auto" hangingPunct="1">
              <a:spcBef>
                <a:spcPts val="0"/>
              </a:spcBef>
              <a:defRPr/>
            </a:pPr>
            <a:r>
              <a:rPr lang="en-US" dirty="0">
                <a:ea typeface="+mn-ea"/>
              </a:rPr>
              <a:t>No significant ordering changes.  Carriers and retail business clients will continue to use the systems and interfaces to connect and perform Pre-Order and Order functions.  The same ordering rules apply for products and services.</a:t>
            </a:r>
          </a:p>
          <a:p>
            <a:pPr lvl="1" fontAlgn="auto">
              <a:spcBef>
                <a:spcPts val="0"/>
              </a:spcBef>
              <a:defRPr/>
            </a:pPr>
            <a:r>
              <a:rPr lang="en-US" dirty="0">
                <a:ea typeface="+mn-ea"/>
              </a:rPr>
              <a:t>As announced in other communications, Access ordering will continue to migrate from WAO to the CAFE platform. </a:t>
            </a:r>
          </a:p>
          <a:p>
            <a:pPr lvl="1" fontAlgn="auto">
              <a:spcBef>
                <a:spcPts val="0"/>
              </a:spcBef>
              <a:defRPr/>
            </a:pPr>
            <a:r>
              <a:rPr lang="en-US" dirty="0">
                <a:ea typeface="+mn-ea"/>
              </a:rPr>
              <a:t>Billing changes will occur due to consolidation of Billers and the LEC Settlement suite of applications.</a:t>
            </a:r>
          </a:p>
          <a:p>
            <a:pPr lvl="1" fontAlgn="auto">
              <a:spcBef>
                <a:spcPts val="0"/>
              </a:spcBef>
              <a:defRPr/>
            </a:pPr>
            <a:r>
              <a:rPr lang="en-US" dirty="0"/>
              <a:t>Accounts billing LWC products from Tapestry applications will migrate to the National CABS platform. This is generally in the SE. LWC in regional CRIS order processing / provisioning systems that today goes through regional CABS billing (generally in the MW) will migrate billing to the National CABS platform.</a:t>
            </a:r>
            <a:endParaRPr lang="en-US" dirty="0">
              <a:solidFill>
                <a:srgbClr val="FF0000"/>
              </a:solidFill>
              <a:ea typeface="+mn-ea"/>
            </a:endParaRPr>
          </a:p>
        </p:txBody>
      </p:sp>
      <p:sp>
        <p:nvSpPr>
          <p:cNvPr id="12" name="Title 3" title="Two-thirds content slide"/>
          <p:cNvSpPr txBox="1">
            <a:spLocks/>
          </p:cNvSpPr>
          <p:nvPr/>
        </p:nvSpPr>
        <p:spPr bwMode="auto">
          <a:xfrm>
            <a:off x="671899" y="971908"/>
            <a:ext cx="2233300" cy="2236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rtlCol="0" anchor="t" anchorCtr="0" compatLnSpc="1">
            <a:prstTxWarp prst="textNoShape">
              <a:avLst/>
            </a:prstTxWarp>
            <a:noAutofit/>
          </a:bodyPr>
          <a:lstStyle>
            <a:lvl1pPr algn="l" defTabSz="457200" rtl="0" eaLnBrk="1" fontAlgn="base" hangingPunct="1">
              <a:lnSpc>
                <a:spcPct val="110000"/>
              </a:lnSpc>
              <a:spcBef>
                <a:spcPct val="0"/>
              </a:spcBef>
              <a:spcAft>
                <a:spcPts val="1000"/>
              </a:spcAft>
              <a:defRPr kern="1200">
                <a:solidFill>
                  <a:schemeClr val="tx2"/>
                </a:solidFill>
                <a:latin typeface="+mj-lt"/>
                <a:ea typeface="ＭＳ Ｐゴシック" charset="0"/>
                <a:cs typeface="ＭＳ Ｐゴシック" charset="0"/>
              </a:defRPr>
            </a:lvl1pPr>
            <a:lvl2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2pPr>
            <a:lvl3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3pPr>
            <a:lvl4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4pPr>
            <a:lvl5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5pPr>
            <a:lvl6pPr marL="4572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6pPr>
            <a:lvl7pPr marL="9144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7pPr>
            <a:lvl8pPr marL="13716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8pPr>
            <a:lvl9pPr marL="18288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9pPr>
          </a:lstStyle>
          <a:p>
            <a:pPr fontAlgn="auto">
              <a:defRPr/>
            </a:pPr>
            <a:r>
              <a:rPr lang="en-US" sz="1400" dirty="0">
                <a:ea typeface="+mj-ea"/>
                <a:cs typeface="+mj-cs"/>
              </a:rPr>
              <a:t>Present Mode of Operation</a:t>
            </a:r>
            <a:endParaRPr lang="en-US" sz="1600" dirty="0">
              <a:ea typeface="+mj-ea"/>
              <a:cs typeface="+mj-cs"/>
            </a:endParaRPr>
          </a:p>
        </p:txBody>
      </p:sp>
      <p:sp>
        <p:nvSpPr>
          <p:cNvPr id="13" name="Title 3" title="Two-thirds content slide"/>
          <p:cNvSpPr txBox="1">
            <a:spLocks/>
          </p:cNvSpPr>
          <p:nvPr/>
        </p:nvSpPr>
        <p:spPr bwMode="auto">
          <a:xfrm>
            <a:off x="3336149" y="969264"/>
            <a:ext cx="2233300" cy="2169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rtlCol="0" anchor="t" anchorCtr="0" compatLnSpc="1">
            <a:prstTxWarp prst="textNoShape">
              <a:avLst/>
            </a:prstTxWarp>
            <a:noAutofit/>
          </a:bodyPr>
          <a:lstStyle>
            <a:lvl1pPr algn="l" defTabSz="457200" rtl="0" eaLnBrk="1" fontAlgn="base" hangingPunct="1">
              <a:lnSpc>
                <a:spcPct val="110000"/>
              </a:lnSpc>
              <a:spcBef>
                <a:spcPct val="0"/>
              </a:spcBef>
              <a:spcAft>
                <a:spcPts val="1000"/>
              </a:spcAft>
              <a:defRPr kern="1200">
                <a:solidFill>
                  <a:schemeClr val="tx2"/>
                </a:solidFill>
                <a:latin typeface="+mj-lt"/>
                <a:ea typeface="ＭＳ Ｐゴシック" charset="0"/>
                <a:cs typeface="ＭＳ Ｐゴシック" charset="0"/>
              </a:defRPr>
            </a:lvl1pPr>
            <a:lvl2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2pPr>
            <a:lvl3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3pPr>
            <a:lvl4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4pPr>
            <a:lvl5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5pPr>
            <a:lvl6pPr marL="4572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6pPr>
            <a:lvl7pPr marL="9144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7pPr>
            <a:lvl8pPr marL="13716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8pPr>
            <a:lvl9pPr marL="18288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9pPr>
          </a:lstStyle>
          <a:p>
            <a:pPr algn="ctr" fontAlgn="auto">
              <a:defRPr/>
            </a:pPr>
            <a:r>
              <a:rPr lang="en-US" sz="1400" dirty="0">
                <a:ea typeface="+mj-ea"/>
                <a:cs typeface="+mj-cs"/>
              </a:rPr>
              <a:t>Future Mode of Operation</a:t>
            </a:r>
            <a:endParaRPr lang="en-US" sz="1600" dirty="0">
              <a:ea typeface="+mj-ea"/>
              <a:cs typeface="+mj-cs"/>
            </a:endParaRPr>
          </a:p>
        </p:txBody>
      </p:sp>
      <p:grpSp>
        <p:nvGrpSpPr>
          <p:cNvPr id="9" name="Group 8"/>
          <p:cNvGrpSpPr/>
          <p:nvPr/>
        </p:nvGrpSpPr>
        <p:grpSpPr>
          <a:xfrm>
            <a:off x="1180075" y="5432584"/>
            <a:ext cx="3781748" cy="251484"/>
            <a:chOff x="1180075" y="5322222"/>
            <a:chExt cx="3781748" cy="251484"/>
          </a:xfrm>
        </p:grpSpPr>
        <p:sp>
          <p:nvSpPr>
            <p:cNvPr id="5" name="TextBox 4"/>
            <p:cNvSpPr txBox="1"/>
            <p:nvPr/>
          </p:nvSpPr>
          <p:spPr>
            <a:xfrm>
              <a:off x="4321743" y="5322222"/>
              <a:ext cx="640080" cy="246888"/>
            </a:xfrm>
            <a:prstGeom prst="rect">
              <a:avLst/>
            </a:prstGeom>
            <a:solidFill>
              <a:srgbClr val="C3D7E8"/>
            </a:solidFill>
            <a:ln w="12700">
              <a:solidFill>
                <a:schemeClr val="tx2"/>
              </a:solidFill>
            </a:ln>
          </p:spPr>
          <p:txBody>
            <a:bodyPr wrap="none" lIns="0" tIns="0" rIns="0" bIns="0" rtlCol="0" anchor="ctr">
              <a:noAutofit/>
            </a:bodyPr>
            <a:lstStyle/>
            <a:p>
              <a:pPr algn="ctr"/>
              <a:r>
                <a:rPr lang="en-US" sz="1000" dirty="0">
                  <a:solidFill>
                    <a:schemeClr val="tx2"/>
                  </a:solidFill>
                </a:rPr>
                <a:t>Midwest</a:t>
              </a:r>
            </a:p>
          </p:txBody>
        </p:sp>
        <p:sp>
          <p:nvSpPr>
            <p:cNvPr id="16" name="TextBox 15"/>
            <p:cNvSpPr txBox="1"/>
            <p:nvPr/>
          </p:nvSpPr>
          <p:spPr>
            <a:xfrm>
              <a:off x="1180075" y="5325317"/>
              <a:ext cx="640080" cy="245763"/>
            </a:xfrm>
            <a:prstGeom prst="rect">
              <a:avLst/>
            </a:prstGeom>
            <a:noFill/>
            <a:ln w="12700">
              <a:solidFill>
                <a:schemeClr val="tx2"/>
              </a:solidFill>
            </a:ln>
          </p:spPr>
          <p:txBody>
            <a:bodyPr wrap="none" lIns="0" tIns="0" rIns="0" bIns="0" rtlCol="0" anchor="ctr">
              <a:noAutofit/>
            </a:bodyPr>
            <a:lstStyle/>
            <a:p>
              <a:pPr algn="ctr"/>
              <a:r>
                <a:rPr lang="en-US" sz="1000" dirty="0">
                  <a:solidFill>
                    <a:schemeClr val="tx2"/>
                  </a:solidFill>
                </a:rPr>
                <a:t>21 State</a:t>
              </a:r>
            </a:p>
          </p:txBody>
        </p:sp>
        <p:sp>
          <p:nvSpPr>
            <p:cNvPr id="17" name="TextBox 16"/>
            <p:cNvSpPr txBox="1"/>
            <p:nvPr/>
          </p:nvSpPr>
          <p:spPr>
            <a:xfrm>
              <a:off x="1955640" y="5323347"/>
              <a:ext cx="640080" cy="245763"/>
            </a:xfrm>
            <a:prstGeom prst="rect">
              <a:avLst/>
            </a:prstGeom>
            <a:solidFill>
              <a:srgbClr val="A8BA72"/>
            </a:solidFill>
            <a:ln w="12700">
              <a:solidFill>
                <a:schemeClr val="tx2"/>
              </a:solidFill>
            </a:ln>
          </p:spPr>
          <p:txBody>
            <a:bodyPr wrap="none" lIns="0" tIns="0" rIns="0" bIns="0" rtlCol="0" anchor="ctr">
              <a:noAutofit/>
            </a:bodyPr>
            <a:lstStyle/>
            <a:p>
              <a:pPr algn="ctr"/>
              <a:r>
                <a:rPr lang="en-US" sz="1000" dirty="0">
                  <a:solidFill>
                    <a:schemeClr val="tx2"/>
                  </a:solidFill>
                </a:rPr>
                <a:t>Southeast</a:t>
              </a:r>
            </a:p>
          </p:txBody>
        </p:sp>
        <p:sp>
          <p:nvSpPr>
            <p:cNvPr id="18" name="TextBox 17"/>
            <p:cNvSpPr txBox="1"/>
            <p:nvPr/>
          </p:nvSpPr>
          <p:spPr>
            <a:xfrm>
              <a:off x="3533948" y="5325240"/>
              <a:ext cx="640080" cy="243870"/>
            </a:xfrm>
            <a:prstGeom prst="rect">
              <a:avLst/>
            </a:prstGeom>
            <a:solidFill>
              <a:srgbClr val="F79E89"/>
            </a:solidFill>
            <a:ln w="12700">
              <a:solidFill>
                <a:schemeClr val="tx2"/>
              </a:solidFill>
            </a:ln>
          </p:spPr>
          <p:txBody>
            <a:bodyPr wrap="none" lIns="0" tIns="0" rIns="0" bIns="0" rtlCol="0" anchor="ctr">
              <a:noAutofit/>
            </a:bodyPr>
            <a:lstStyle/>
            <a:p>
              <a:pPr algn="ctr"/>
              <a:r>
                <a:rPr lang="en-US" sz="1000" dirty="0">
                  <a:solidFill>
                    <a:schemeClr val="tx2"/>
                  </a:solidFill>
                </a:rPr>
                <a:t>Southwest</a:t>
              </a:r>
            </a:p>
          </p:txBody>
        </p:sp>
        <p:sp>
          <p:nvSpPr>
            <p:cNvPr id="19" name="TextBox 18"/>
            <p:cNvSpPr txBox="1"/>
            <p:nvPr/>
          </p:nvSpPr>
          <p:spPr>
            <a:xfrm>
              <a:off x="2743435" y="5327943"/>
              <a:ext cx="640080" cy="245763"/>
            </a:xfrm>
            <a:prstGeom prst="rect">
              <a:avLst/>
            </a:prstGeom>
            <a:solidFill>
              <a:srgbClr val="D2CBE0"/>
            </a:solidFill>
            <a:ln w="12700">
              <a:solidFill>
                <a:schemeClr val="tx2"/>
              </a:solidFill>
            </a:ln>
          </p:spPr>
          <p:txBody>
            <a:bodyPr wrap="none" lIns="0" tIns="0" rIns="0" bIns="0" rtlCol="0" anchor="ctr">
              <a:noAutofit/>
            </a:bodyPr>
            <a:lstStyle/>
            <a:p>
              <a:pPr algn="ctr"/>
              <a:r>
                <a:rPr lang="en-US" sz="1000" dirty="0">
                  <a:solidFill>
                    <a:schemeClr val="tx2"/>
                  </a:solidFill>
                </a:rPr>
                <a:t>West</a:t>
              </a:r>
            </a:p>
          </p:txBody>
        </p:sp>
      </p:grpSp>
      <p:sp>
        <p:nvSpPr>
          <p:cNvPr id="15" name="TextBox 14"/>
          <p:cNvSpPr txBox="1"/>
          <p:nvPr/>
        </p:nvSpPr>
        <p:spPr>
          <a:xfrm>
            <a:off x="547959" y="5776384"/>
            <a:ext cx="5347765" cy="607151"/>
          </a:xfrm>
          <a:prstGeom prst="rect">
            <a:avLst/>
          </a:prstGeom>
          <a:noFill/>
          <a:ln>
            <a:noFill/>
          </a:ln>
        </p:spPr>
        <p:txBody>
          <a:bodyPr wrap="square" lIns="0" tIns="0" rIns="0" bIns="0" rtlCol="0">
            <a:noAutofit/>
          </a:bodyPr>
          <a:lstStyle/>
          <a:p>
            <a:pPr marL="115888" indent="-115888">
              <a:spcAft>
                <a:spcPts val="600"/>
              </a:spcAft>
              <a:buFont typeface="+mj-lt"/>
              <a:buAutoNum type="arabicPeriod"/>
            </a:pPr>
            <a:r>
              <a:rPr lang="en-US" sz="700" dirty="0">
                <a:solidFill>
                  <a:schemeClr val="tx2"/>
                </a:solidFill>
              </a:rPr>
              <a:t>SE CRIS/Tapestry is displayed due to Wholesale products (e.g., CRIS: “Wireless Access”; Tapestry: “LWC”, etc.) that bill out of those regional instances and will be moved to NCABS during Wholesale System Simplifications</a:t>
            </a:r>
          </a:p>
          <a:p>
            <a:pPr marL="115888" indent="-115888">
              <a:spcAft>
                <a:spcPts val="600"/>
              </a:spcAft>
              <a:buFont typeface="+mj-lt"/>
              <a:buAutoNum type="arabicPeriod"/>
            </a:pPr>
            <a:r>
              <a:rPr lang="en-US" sz="700" dirty="0">
                <a:solidFill>
                  <a:schemeClr val="tx2"/>
                </a:solidFill>
              </a:rPr>
              <a:t>There is an effort (unrelated to WSS) to retire WAO</a:t>
            </a:r>
          </a:p>
          <a:p>
            <a:pPr marL="115888" indent="-115888">
              <a:spcAft>
                <a:spcPts val="600"/>
              </a:spcAft>
              <a:buFont typeface="+mj-lt"/>
              <a:buAutoNum type="arabicPeriod"/>
            </a:pPr>
            <a:r>
              <a:rPr lang="en-US" sz="700" dirty="0">
                <a:solidFill>
                  <a:schemeClr val="tx2"/>
                </a:solidFill>
              </a:rPr>
              <a:t>Only SE Reciprocal Trunk products are ordered in CAFÉ</a:t>
            </a:r>
          </a:p>
          <a:p>
            <a:pPr marL="115888" indent="-115888">
              <a:spcAft>
                <a:spcPts val="600"/>
              </a:spcAft>
              <a:buFont typeface="+mj-lt"/>
              <a:buAutoNum type="arabicPeriod"/>
            </a:pPr>
            <a:r>
              <a:rPr lang="en-US" sz="700" dirty="0">
                <a:solidFill>
                  <a:schemeClr val="tx2"/>
                </a:solidFill>
              </a:rPr>
              <a:t>LEC Usage Settlement Apps include: PCRCS, ICO-STLMT, LSB, IBIS, and LECSIS</a:t>
            </a:r>
          </a:p>
        </p:txBody>
      </p:sp>
      <p:sp>
        <p:nvSpPr>
          <p:cNvPr id="10" name="Rectangle 9"/>
          <p:cNvSpPr/>
          <p:nvPr/>
        </p:nvSpPr>
        <p:spPr>
          <a:xfrm>
            <a:off x="1459832" y="3703933"/>
            <a:ext cx="495808" cy="3386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a:p>
        </p:txBody>
      </p:sp>
      <p:pic>
        <p:nvPicPr>
          <p:cNvPr id="3" name="Picture 2"/>
          <p:cNvPicPr>
            <a:picLocks noChangeAspect="1"/>
          </p:cNvPicPr>
          <p:nvPr/>
        </p:nvPicPr>
        <p:blipFill>
          <a:blip r:embed="rId2"/>
          <a:stretch>
            <a:fillRect/>
          </a:stretch>
        </p:blipFill>
        <p:spPr>
          <a:xfrm>
            <a:off x="366713" y="1236063"/>
            <a:ext cx="5202736" cy="4111632"/>
          </a:xfrm>
          <a:prstGeom prst="rect">
            <a:avLst/>
          </a:prstGeom>
        </p:spPr>
      </p:pic>
      <p:sp>
        <p:nvSpPr>
          <p:cNvPr id="8" name="Right Arrow 7"/>
          <p:cNvSpPr/>
          <p:nvPr/>
        </p:nvSpPr>
        <p:spPr>
          <a:xfrm>
            <a:off x="3212548" y="3467331"/>
            <a:ext cx="137160" cy="182880"/>
          </a:xfrm>
          <a:prstGeom prst="rightArrow">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a:p>
        </p:txBody>
      </p:sp>
    </p:spTree>
    <p:extLst>
      <p:ext uri="{BB962C8B-B14F-4D97-AF65-F5344CB8AC3E}">
        <p14:creationId xmlns:p14="http://schemas.microsoft.com/office/powerpoint/2010/main" val="1450383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Number Placeholder 1"/>
          <p:cNvSpPr>
            <a:spLocks noGrp="1"/>
          </p:cNvSpPr>
          <p:nvPr>
            <p:ph type="sldNum" sz="quarter" idx="13"/>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5C22AACA-903F-6949-A65C-CBEAFE960C8E}" type="slidenum">
              <a:rPr lang="en-US" sz="800">
                <a:solidFill>
                  <a:schemeClr val="tx2"/>
                </a:solidFill>
              </a:rPr>
              <a:pPr eaLnBrk="1" fontAlgn="base" hangingPunct="1">
                <a:spcBef>
                  <a:spcPct val="0"/>
                </a:spcBef>
                <a:spcAft>
                  <a:spcPct val="0"/>
                </a:spcAft>
              </a:pPr>
              <a:t>5</a:t>
            </a:fld>
            <a:r>
              <a:rPr lang="en-US" sz="800">
                <a:solidFill>
                  <a:schemeClr val="tx2"/>
                </a:solidFill>
              </a:rPr>
              <a:t> </a:t>
            </a:r>
          </a:p>
        </p:txBody>
      </p:sp>
      <p:sp>
        <p:nvSpPr>
          <p:cNvPr id="68610" name="Title 3"/>
          <p:cNvSpPr>
            <a:spLocks noGrp="1"/>
          </p:cNvSpPr>
          <p:nvPr>
            <p:ph type="title"/>
          </p:nvPr>
        </p:nvSpPr>
        <p:spPr/>
        <p:txBody>
          <a:bodyPr/>
          <a:lstStyle/>
          <a:p>
            <a:pPr eaLnBrk="1" hangingPunct="1"/>
            <a:r>
              <a:rPr lang="en-US" dirty="0">
                <a:latin typeface="Calibri" charset="0"/>
              </a:rPr>
              <a:t>Conversion</a:t>
            </a:r>
          </a:p>
        </p:txBody>
      </p:sp>
      <p:sp>
        <p:nvSpPr>
          <p:cNvPr id="5" name="Content Placeholder 4"/>
          <p:cNvSpPr>
            <a:spLocks noGrp="1"/>
          </p:cNvSpPr>
          <p:nvPr>
            <p:ph sz="quarter" idx="12"/>
          </p:nvPr>
        </p:nvSpPr>
        <p:spPr>
          <a:xfrm>
            <a:off x="368300" y="1139371"/>
            <a:ext cx="8408988" cy="1959010"/>
          </a:xfrm>
        </p:spPr>
        <p:txBody>
          <a:bodyPr/>
          <a:lstStyle/>
          <a:p>
            <a:pPr marL="0" indent="0" eaLnBrk="1" fontAlgn="auto" hangingPunct="1">
              <a:spcBef>
                <a:spcPts val="0"/>
              </a:spcBef>
              <a:buFont typeface="Arial"/>
              <a:buNone/>
              <a:defRPr/>
            </a:pPr>
            <a:r>
              <a:rPr lang="en-US" dirty="0">
                <a:ea typeface="+mn-ea"/>
                <a:cs typeface="+mn-cs"/>
              </a:rPr>
              <a:t>Conversion Activity will occur on a state by state basis and will be done along 2 large product groupings:  Local (including LWC) and Access.  A small number of accounts have both types of services billing on them.  These will be converted as part of the Access conversion.</a:t>
            </a:r>
          </a:p>
          <a:p>
            <a:pPr marL="0" indent="0" eaLnBrk="1" fontAlgn="auto" hangingPunct="1">
              <a:spcBef>
                <a:spcPts val="0"/>
              </a:spcBef>
              <a:buFont typeface="Arial"/>
              <a:buNone/>
              <a:defRPr/>
            </a:pPr>
            <a:endParaRPr lang="en-US" dirty="0">
              <a:ea typeface="+mn-ea"/>
              <a:cs typeface="+mn-cs"/>
            </a:endParaRPr>
          </a:p>
          <a:p>
            <a:pPr marL="0" indent="0" eaLnBrk="1" fontAlgn="auto" hangingPunct="1">
              <a:spcBef>
                <a:spcPts val="0"/>
              </a:spcBef>
              <a:buFont typeface="Arial"/>
              <a:buNone/>
              <a:defRPr/>
            </a:pPr>
            <a:r>
              <a:rPr lang="en-US" dirty="0">
                <a:ea typeface="+mn-ea"/>
                <a:cs typeface="+mn-cs"/>
              </a:rPr>
              <a:t> The MW tentative conversion dates (off release) are as follows: </a:t>
            </a:r>
          </a:p>
          <a:p>
            <a:pPr marL="0" indent="0" eaLnBrk="1" fontAlgn="auto" hangingPunct="1">
              <a:spcBef>
                <a:spcPts val="0"/>
              </a:spcBef>
              <a:buFont typeface="Arial"/>
              <a:buNone/>
              <a:defRPr/>
            </a:pPr>
            <a:endParaRPr lang="en-US" dirty="0">
              <a:ea typeface="+mn-ea"/>
              <a:cs typeface="+mn-cs"/>
            </a:endParaRPr>
          </a:p>
        </p:txBody>
      </p:sp>
      <p:sp>
        <p:nvSpPr>
          <p:cNvPr id="2" name="TextBox 1"/>
          <p:cNvSpPr txBox="1"/>
          <p:nvPr/>
        </p:nvSpPr>
        <p:spPr>
          <a:xfrm>
            <a:off x="1801024" y="3922640"/>
            <a:ext cx="5549903" cy="1633965"/>
          </a:xfrm>
          <a:prstGeom prst="rect">
            <a:avLst/>
          </a:prstGeom>
          <a:noFill/>
          <a:ln>
            <a:noFill/>
          </a:ln>
        </p:spPr>
        <p:txBody>
          <a:bodyPr wrap="square" lIns="0" tIns="0" rIns="0" bIns="0" numCol="2" spcCol="1280160" rtlCol="0">
            <a:noAutofit/>
          </a:bodyPr>
          <a:lstStyle/>
          <a:p>
            <a:pPr lvl="0" fontAlgn="auto">
              <a:lnSpc>
                <a:spcPct val="90000"/>
              </a:lnSpc>
              <a:spcBef>
                <a:spcPts val="0"/>
              </a:spcBef>
              <a:spcAft>
                <a:spcPts val="600"/>
              </a:spcAft>
              <a:buClr>
                <a:srgbClr val="009FDB"/>
              </a:buClr>
              <a:defRPr/>
            </a:pPr>
            <a:r>
              <a:rPr lang="en-US" sz="3200" dirty="0">
                <a:solidFill>
                  <a:srgbClr val="009FDB"/>
                </a:solidFill>
                <a:latin typeface="Calibri"/>
                <a:ea typeface="+mn-ea"/>
                <a:cs typeface="+mn-cs"/>
              </a:rPr>
              <a:t>Local</a:t>
            </a:r>
          </a:p>
          <a:p>
            <a:pPr marL="228600" lvl="2" indent="-228600">
              <a:spcAft>
                <a:spcPts val="800"/>
              </a:spcAft>
              <a:buClr>
                <a:srgbClr val="000000"/>
              </a:buClr>
              <a:buFont typeface="Lucida Grande" charset="0"/>
              <a:buChar char="–"/>
            </a:pPr>
            <a:r>
              <a:rPr lang="en-US" dirty="0">
                <a:solidFill>
                  <a:srgbClr val="000000"/>
                </a:solidFill>
                <a:latin typeface="Calibri"/>
              </a:rPr>
              <a:t>WI		1/29/18</a:t>
            </a:r>
          </a:p>
          <a:p>
            <a:pPr marL="228600" lvl="2" indent="-228600">
              <a:spcAft>
                <a:spcPts val="800"/>
              </a:spcAft>
              <a:buClr>
                <a:srgbClr val="000000"/>
              </a:buClr>
              <a:buFont typeface="Lucida Grande" charset="0"/>
              <a:buChar char="–"/>
            </a:pPr>
            <a:r>
              <a:rPr lang="en-US" dirty="0">
                <a:solidFill>
                  <a:srgbClr val="000000"/>
                </a:solidFill>
                <a:latin typeface="Calibri"/>
              </a:rPr>
              <a:t>MI/OH		4/16/18</a:t>
            </a:r>
          </a:p>
          <a:p>
            <a:pPr marL="228600" lvl="2" indent="-228600">
              <a:spcAft>
                <a:spcPts val="800"/>
              </a:spcAft>
              <a:buClr>
                <a:srgbClr val="000000"/>
              </a:buClr>
              <a:buFont typeface="Lucida Grande" charset="0"/>
              <a:buChar char="–"/>
            </a:pPr>
            <a:r>
              <a:rPr lang="en-US" dirty="0">
                <a:solidFill>
                  <a:srgbClr val="000000"/>
                </a:solidFill>
                <a:latin typeface="Calibri"/>
              </a:rPr>
              <a:t>IL/IN		5/14/18</a:t>
            </a:r>
          </a:p>
          <a:p>
            <a:pPr lvl="0" fontAlgn="auto">
              <a:lnSpc>
                <a:spcPct val="90000"/>
              </a:lnSpc>
              <a:spcBef>
                <a:spcPts val="0"/>
              </a:spcBef>
              <a:spcAft>
                <a:spcPts val="600"/>
              </a:spcAft>
              <a:buClr>
                <a:srgbClr val="009FDB"/>
              </a:buClr>
              <a:defRPr/>
            </a:pPr>
            <a:r>
              <a:rPr lang="en-US" sz="3200" dirty="0">
                <a:solidFill>
                  <a:srgbClr val="009FDB"/>
                </a:solidFill>
                <a:latin typeface="Calibri"/>
                <a:ea typeface="+mn-ea"/>
              </a:rPr>
              <a:t>Access</a:t>
            </a:r>
          </a:p>
          <a:p>
            <a:pPr marL="228600" lvl="2" indent="-228600">
              <a:spcAft>
                <a:spcPts val="800"/>
              </a:spcAft>
              <a:buClr>
                <a:srgbClr val="000000"/>
              </a:buClr>
              <a:buFont typeface="Lucida Grande" charset="0"/>
              <a:buChar char="–"/>
            </a:pPr>
            <a:r>
              <a:rPr lang="en-US" dirty="0">
                <a:solidFill>
                  <a:srgbClr val="000000"/>
                </a:solidFill>
                <a:latin typeface="Calibri"/>
              </a:rPr>
              <a:t>WI/OH/MI	6/25/18</a:t>
            </a:r>
          </a:p>
          <a:p>
            <a:pPr marL="228600" lvl="2" indent="-228600">
              <a:spcAft>
                <a:spcPts val="800"/>
              </a:spcAft>
              <a:buClr>
                <a:srgbClr val="000000"/>
              </a:buClr>
              <a:buFont typeface="Lucida Grande" charset="0"/>
              <a:buChar char="–"/>
            </a:pPr>
            <a:r>
              <a:rPr lang="en-US" dirty="0">
                <a:solidFill>
                  <a:srgbClr val="000000"/>
                </a:solidFill>
                <a:latin typeface="Calibri"/>
              </a:rPr>
              <a:t>IL/IN		8/13/18</a:t>
            </a:r>
          </a:p>
        </p:txBody>
      </p:sp>
    </p:spTree>
    <p:extLst>
      <p:ext uri="{BB962C8B-B14F-4D97-AF65-F5344CB8AC3E}">
        <p14:creationId xmlns:p14="http://schemas.microsoft.com/office/powerpoint/2010/main" val="2594595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Number Placeholder 1"/>
          <p:cNvSpPr>
            <a:spLocks noGrp="1"/>
          </p:cNvSpPr>
          <p:nvPr>
            <p:ph type="sldNum" sz="quarter" idx="13"/>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5C22AACA-903F-6949-A65C-CBEAFE960C8E}" type="slidenum">
              <a:rPr lang="en-US" sz="800">
                <a:solidFill>
                  <a:schemeClr val="tx2"/>
                </a:solidFill>
              </a:rPr>
              <a:pPr eaLnBrk="1" fontAlgn="base" hangingPunct="1">
                <a:spcBef>
                  <a:spcPct val="0"/>
                </a:spcBef>
                <a:spcAft>
                  <a:spcPct val="0"/>
                </a:spcAft>
              </a:pPr>
              <a:t>6</a:t>
            </a:fld>
            <a:r>
              <a:rPr lang="en-US" sz="800">
                <a:solidFill>
                  <a:schemeClr val="tx2"/>
                </a:solidFill>
              </a:rPr>
              <a:t> </a:t>
            </a:r>
          </a:p>
        </p:txBody>
      </p:sp>
      <p:sp>
        <p:nvSpPr>
          <p:cNvPr id="68610" name="Title 3"/>
          <p:cNvSpPr>
            <a:spLocks noGrp="1"/>
          </p:cNvSpPr>
          <p:nvPr>
            <p:ph type="title"/>
          </p:nvPr>
        </p:nvSpPr>
        <p:spPr/>
        <p:txBody>
          <a:bodyPr/>
          <a:lstStyle/>
          <a:p>
            <a:pPr eaLnBrk="1" hangingPunct="1"/>
            <a:r>
              <a:rPr lang="en-US" dirty="0">
                <a:latin typeface="Calibri" charset="0"/>
              </a:rPr>
              <a:t>Ordering Impacts</a:t>
            </a:r>
          </a:p>
        </p:txBody>
      </p:sp>
      <p:sp>
        <p:nvSpPr>
          <p:cNvPr id="5" name="Content Placeholder 4"/>
          <p:cNvSpPr>
            <a:spLocks noGrp="1"/>
          </p:cNvSpPr>
          <p:nvPr>
            <p:ph sz="quarter" idx="12"/>
          </p:nvPr>
        </p:nvSpPr>
        <p:spPr/>
        <p:txBody>
          <a:bodyPr/>
          <a:lstStyle/>
          <a:p>
            <a:r>
              <a:rPr lang="en-US" dirty="0">
                <a:ea typeface="+mn-ea"/>
              </a:rPr>
              <a:t>Service Order Format</a:t>
            </a:r>
          </a:p>
          <a:p>
            <a:r>
              <a:rPr lang="en-US" dirty="0">
                <a:ea typeface="+mn-ea"/>
              </a:rPr>
              <a:t>Service Order Numbering</a:t>
            </a:r>
          </a:p>
          <a:p>
            <a:r>
              <a:rPr lang="en-US" dirty="0">
                <a:ea typeface="+mn-ea"/>
              </a:rPr>
              <a:t>Status Code Changes</a:t>
            </a:r>
          </a:p>
          <a:p>
            <a:r>
              <a:rPr lang="en-US" dirty="0">
                <a:ea typeface="+mn-ea"/>
              </a:rPr>
              <a:t>Service Order Conversion Activity</a:t>
            </a:r>
          </a:p>
        </p:txBody>
      </p:sp>
    </p:spTree>
    <p:extLst>
      <p:ext uri="{BB962C8B-B14F-4D97-AF65-F5344CB8AC3E}">
        <p14:creationId xmlns:p14="http://schemas.microsoft.com/office/powerpoint/2010/main" val="1282265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Number Placeholder 1"/>
          <p:cNvSpPr>
            <a:spLocks noGrp="1"/>
          </p:cNvSpPr>
          <p:nvPr>
            <p:ph type="sldNum" sz="quarter" idx="13"/>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5C22AACA-903F-6949-A65C-CBEAFE960C8E}" type="slidenum">
              <a:rPr lang="en-US" sz="800">
                <a:solidFill>
                  <a:schemeClr val="tx2"/>
                </a:solidFill>
              </a:rPr>
              <a:pPr eaLnBrk="1" fontAlgn="base" hangingPunct="1">
                <a:spcBef>
                  <a:spcPct val="0"/>
                </a:spcBef>
                <a:spcAft>
                  <a:spcPct val="0"/>
                </a:spcAft>
              </a:pPr>
              <a:t>7</a:t>
            </a:fld>
            <a:r>
              <a:rPr lang="en-US" sz="800">
                <a:solidFill>
                  <a:schemeClr val="tx2"/>
                </a:solidFill>
              </a:rPr>
              <a:t> </a:t>
            </a:r>
          </a:p>
        </p:txBody>
      </p:sp>
      <p:sp>
        <p:nvSpPr>
          <p:cNvPr id="68610" name="Title 3"/>
          <p:cNvSpPr>
            <a:spLocks noGrp="1"/>
          </p:cNvSpPr>
          <p:nvPr>
            <p:ph type="title"/>
          </p:nvPr>
        </p:nvSpPr>
        <p:spPr/>
        <p:txBody>
          <a:bodyPr/>
          <a:lstStyle/>
          <a:p>
            <a:pPr eaLnBrk="1" hangingPunct="1"/>
            <a:r>
              <a:rPr lang="en-US" dirty="0">
                <a:latin typeface="Calibri" charset="0"/>
              </a:rPr>
              <a:t>Ordering Impacts</a:t>
            </a:r>
          </a:p>
        </p:txBody>
      </p:sp>
      <p:sp>
        <p:nvSpPr>
          <p:cNvPr id="5" name="Content Placeholder 4"/>
          <p:cNvSpPr>
            <a:spLocks noGrp="1"/>
          </p:cNvSpPr>
          <p:nvPr>
            <p:ph sz="quarter" idx="12"/>
          </p:nvPr>
        </p:nvSpPr>
        <p:spPr/>
        <p:txBody>
          <a:bodyPr/>
          <a:lstStyle/>
          <a:p>
            <a:r>
              <a:rPr lang="en-US" dirty="0"/>
              <a:t>Service Order Format</a:t>
            </a:r>
          </a:p>
          <a:p>
            <a:pPr lvl="1"/>
            <a:r>
              <a:rPr lang="en-US" dirty="0"/>
              <a:t>Sample Sections:  Fielded Identification; Non Fielded Identification; Listing; Control; Bill; Remarks; S&amp;E; Stat; Assignment</a:t>
            </a:r>
          </a:p>
          <a:p>
            <a:pPr lvl="1"/>
            <a:r>
              <a:rPr lang="en-US" dirty="0"/>
              <a:t>These sections will remain on the Service Order; some of the sections may be sequenced differently or reformatted.</a:t>
            </a:r>
          </a:p>
          <a:p>
            <a:pPr lvl="1"/>
            <a:r>
              <a:rPr lang="en-US" dirty="0"/>
              <a:t>LSOR, LSPOR, and Enhanced </a:t>
            </a:r>
            <a:r>
              <a:rPr lang="en-US" dirty="0" err="1"/>
              <a:t>Verigate</a:t>
            </a:r>
            <a:r>
              <a:rPr lang="en-US" dirty="0"/>
              <a:t> User Guides will be updated with the appropriate service order impact information.</a:t>
            </a:r>
          </a:p>
          <a:p>
            <a:pPr lvl="1"/>
            <a:r>
              <a:rPr lang="en-US" dirty="0"/>
              <a:t>Viewing Service Order status will be available as it is today.  There may be slightly different service order formats from what is viewed today, however all applicable data and fields remain the same.</a:t>
            </a:r>
          </a:p>
          <a:p>
            <a:pPr lvl="1"/>
            <a:endParaRPr lang="en-US" dirty="0"/>
          </a:p>
          <a:p>
            <a:pPr lvl="0"/>
            <a:r>
              <a:rPr lang="en-US" dirty="0"/>
              <a:t>Service Order Numbering</a:t>
            </a:r>
          </a:p>
          <a:p>
            <a:pPr lvl="1"/>
            <a:r>
              <a:rPr lang="en-US" dirty="0"/>
              <a:t>Service order number will migrate from </a:t>
            </a:r>
            <a:r>
              <a:rPr lang="en-US"/>
              <a:t>an 11-character alphanumeric </a:t>
            </a:r>
            <a:r>
              <a:rPr lang="en-US" dirty="0"/>
              <a:t>to </a:t>
            </a:r>
            <a:r>
              <a:rPr lang="en-US"/>
              <a:t>a 9-character </a:t>
            </a:r>
            <a:r>
              <a:rPr lang="en-US" dirty="0"/>
              <a:t>service order number that will include an order type, service order number, and </a:t>
            </a:r>
            <a:r>
              <a:rPr lang="en-US"/>
              <a:t>a 2-character </a:t>
            </a:r>
            <a:r>
              <a:rPr lang="en-US" dirty="0"/>
              <a:t>service order processor identifier that is state specific (ex. N0175394542 in today’s environment may become N539454W1).</a:t>
            </a:r>
            <a:r>
              <a:rPr lang="en-US" b="1" dirty="0"/>
              <a:t> </a:t>
            </a:r>
            <a:r>
              <a:rPr lang="en-US" dirty="0"/>
              <a:t> </a:t>
            </a:r>
          </a:p>
        </p:txBody>
      </p:sp>
    </p:spTree>
    <p:extLst>
      <p:ext uri="{BB962C8B-B14F-4D97-AF65-F5344CB8AC3E}">
        <p14:creationId xmlns:p14="http://schemas.microsoft.com/office/powerpoint/2010/main" val="2320959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Number Placeholder 1"/>
          <p:cNvSpPr>
            <a:spLocks noGrp="1"/>
          </p:cNvSpPr>
          <p:nvPr>
            <p:ph type="sldNum" sz="quarter" idx="13"/>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5C22AACA-903F-6949-A65C-CBEAFE960C8E}" type="slidenum">
              <a:rPr lang="en-US" sz="800">
                <a:solidFill>
                  <a:schemeClr val="tx2"/>
                </a:solidFill>
              </a:rPr>
              <a:pPr eaLnBrk="1" fontAlgn="base" hangingPunct="1">
                <a:spcBef>
                  <a:spcPct val="0"/>
                </a:spcBef>
                <a:spcAft>
                  <a:spcPct val="0"/>
                </a:spcAft>
              </a:pPr>
              <a:t>8</a:t>
            </a:fld>
            <a:r>
              <a:rPr lang="en-US" sz="800">
                <a:solidFill>
                  <a:schemeClr val="tx2"/>
                </a:solidFill>
              </a:rPr>
              <a:t> </a:t>
            </a:r>
          </a:p>
        </p:txBody>
      </p:sp>
      <p:sp>
        <p:nvSpPr>
          <p:cNvPr id="68610" name="Title 3"/>
          <p:cNvSpPr>
            <a:spLocks noGrp="1"/>
          </p:cNvSpPr>
          <p:nvPr>
            <p:ph type="title"/>
          </p:nvPr>
        </p:nvSpPr>
        <p:spPr/>
        <p:txBody>
          <a:bodyPr/>
          <a:lstStyle/>
          <a:p>
            <a:pPr eaLnBrk="1" hangingPunct="1"/>
            <a:r>
              <a:rPr lang="en-US" dirty="0">
                <a:latin typeface="Calibri" charset="0"/>
              </a:rPr>
              <a:t>Ordering Impacts</a:t>
            </a:r>
          </a:p>
        </p:txBody>
      </p:sp>
      <p:sp>
        <p:nvSpPr>
          <p:cNvPr id="5" name="Content Placeholder 4"/>
          <p:cNvSpPr>
            <a:spLocks noGrp="1"/>
          </p:cNvSpPr>
          <p:nvPr>
            <p:ph sz="quarter" idx="12"/>
          </p:nvPr>
        </p:nvSpPr>
        <p:spPr/>
        <p:txBody>
          <a:bodyPr/>
          <a:lstStyle/>
          <a:p>
            <a:r>
              <a:rPr lang="en-US" dirty="0"/>
              <a:t>Status Code Changes</a:t>
            </a:r>
          </a:p>
          <a:p>
            <a:pPr marL="0" lvl="1" indent="0" eaLnBrk="1" fontAlgn="auto" hangingPunct="1">
              <a:spcBef>
                <a:spcPts val="0"/>
              </a:spcBef>
              <a:defRPr/>
            </a:pPr>
            <a:r>
              <a:rPr lang="en-US" dirty="0">
                <a:ea typeface="+mn-ea"/>
              </a:rPr>
              <a:t>There will be minor Service Order Status Code Changes (SOSTATCD) after the conversion.</a:t>
            </a:r>
          </a:p>
          <a:p>
            <a:pPr marL="0" lvl="1" indent="0" eaLnBrk="1" fontAlgn="auto" hangingPunct="1">
              <a:spcBef>
                <a:spcPts val="0"/>
              </a:spcBef>
              <a:defRPr/>
            </a:pPr>
            <a:r>
              <a:rPr lang="en-US" dirty="0">
                <a:ea typeface="+mn-ea"/>
              </a:rPr>
              <a:t>MW Example:  SOSTATCD E will be changed to SOSTATCD O on the National Platform</a:t>
            </a:r>
          </a:p>
          <a:p>
            <a:pPr marL="0" lvl="1" indent="0" eaLnBrk="1" fontAlgn="auto" hangingPunct="1">
              <a:spcBef>
                <a:spcPts val="0"/>
              </a:spcBef>
              <a:defRPr/>
            </a:pPr>
            <a:r>
              <a:rPr lang="en-US" dirty="0">
                <a:ea typeface="+mn-ea"/>
              </a:rPr>
              <a:t>Status Code changes will be noted in applicable documents.</a:t>
            </a:r>
          </a:p>
          <a:p>
            <a:pPr marL="0" lvl="1" indent="0" eaLnBrk="1" fontAlgn="auto" hangingPunct="1">
              <a:spcBef>
                <a:spcPts val="0"/>
              </a:spcBef>
              <a:defRPr/>
            </a:pPr>
            <a:endParaRPr lang="en-US" dirty="0">
              <a:ea typeface="+mn-ea"/>
            </a:endParaRPr>
          </a:p>
          <a:p>
            <a:pPr marL="342900" lvl="1" indent="-342900">
              <a:lnSpc>
                <a:spcPct val="90000"/>
              </a:lnSpc>
              <a:spcAft>
                <a:spcPts val="600"/>
              </a:spcAft>
              <a:buClr>
                <a:schemeClr val="tx1"/>
              </a:buClr>
              <a:buFont typeface="Arial" charset="0"/>
              <a:defRPr/>
            </a:pPr>
            <a:r>
              <a:rPr lang="en-US" sz="2400" dirty="0">
                <a:solidFill>
                  <a:schemeClr val="tx1"/>
                </a:solidFill>
                <a:cs typeface="ＭＳ Ｐゴシック" charset="0"/>
              </a:rPr>
              <a:t>Service Order Conversion Activity</a:t>
            </a:r>
          </a:p>
          <a:p>
            <a:pPr lvl="1" fontAlgn="auto">
              <a:spcBef>
                <a:spcPts val="0"/>
              </a:spcBef>
              <a:defRPr/>
            </a:pPr>
            <a:r>
              <a:rPr lang="en-US" dirty="0">
                <a:ea typeface="+mn-ea"/>
              </a:rPr>
              <a:t>As accounts are migrated to the National CABS platform, inflight orders will be migrated to the National Service Order Retrieval and Distribution (NSORD) system.  As the service orders are migrated, new order numbers will be issued and the original order number will be referenced on the new order.  </a:t>
            </a:r>
          </a:p>
          <a:p>
            <a:pPr lvl="1" fontAlgn="auto">
              <a:spcBef>
                <a:spcPts val="0"/>
              </a:spcBef>
              <a:defRPr/>
            </a:pPr>
            <a:r>
              <a:rPr lang="en-US" dirty="0">
                <a:ea typeface="+mn-ea"/>
              </a:rPr>
              <a:t>Any reissued orders will have a second FOC sent when the order is moved from the regional order system to the National system.</a:t>
            </a:r>
          </a:p>
          <a:p>
            <a:pPr lvl="1" fontAlgn="auto">
              <a:spcBef>
                <a:spcPts val="0"/>
              </a:spcBef>
              <a:defRPr/>
            </a:pPr>
            <a:r>
              <a:rPr lang="en-US" dirty="0">
                <a:ea typeface="+mn-ea"/>
              </a:rPr>
              <a:t>Will impact Local and Access accounts. </a:t>
            </a:r>
            <a:endParaRPr lang="en-US" b="1" dirty="0">
              <a:solidFill>
                <a:srgbClr val="FF0000"/>
              </a:solidFill>
              <a:ea typeface="+mn-ea"/>
            </a:endParaRPr>
          </a:p>
        </p:txBody>
      </p:sp>
    </p:spTree>
    <p:extLst>
      <p:ext uri="{BB962C8B-B14F-4D97-AF65-F5344CB8AC3E}">
        <p14:creationId xmlns:p14="http://schemas.microsoft.com/office/powerpoint/2010/main" val="4163752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Number Placeholder 1"/>
          <p:cNvSpPr>
            <a:spLocks noGrp="1"/>
          </p:cNvSpPr>
          <p:nvPr>
            <p:ph type="sldNum" sz="quarter" idx="13"/>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5C22AACA-903F-6949-A65C-CBEAFE960C8E}" type="slidenum">
              <a:rPr lang="en-US" sz="800">
                <a:solidFill>
                  <a:schemeClr val="tx2"/>
                </a:solidFill>
              </a:rPr>
              <a:pPr eaLnBrk="1" fontAlgn="base" hangingPunct="1">
                <a:spcBef>
                  <a:spcPct val="0"/>
                </a:spcBef>
                <a:spcAft>
                  <a:spcPct val="0"/>
                </a:spcAft>
              </a:pPr>
              <a:t>9</a:t>
            </a:fld>
            <a:r>
              <a:rPr lang="en-US" sz="800">
                <a:solidFill>
                  <a:schemeClr val="tx2"/>
                </a:solidFill>
              </a:rPr>
              <a:t> </a:t>
            </a:r>
          </a:p>
        </p:txBody>
      </p:sp>
      <p:sp>
        <p:nvSpPr>
          <p:cNvPr id="68610" name="Title 3"/>
          <p:cNvSpPr>
            <a:spLocks noGrp="1"/>
          </p:cNvSpPr>
          <p:nvPr>
            <p:ph type="title"/>
          </p:nvPr>
        </p:nvSpPr>
        <p:spPr/>
        <p:txBody>
          <a:bodyPr/>
          <a:lstStyle/>
          <a:p>
            <a:pPr eaLnBrk="1" hangingPunct="1"/>
            <a:r>
              <a:rPr lang="en-US" dirty="0">
                <a:latin typeface="Calibri" charset="0"/>
              </a:rPr>
              <a:t>Communication Plan</a:t>
            </a:r>
          </a:p>
        </p:txBody>
      </p:sp>
      <p:sp>
        <p:nvSpPr>
          <p:cNvPr id="5" name="Content Placeholder 4"/>
          <p:cNvSpPr>
            <a:spLocks noGrp="1"/>
          </p:cNvSpPr>
          <p:nvPr>
            <p:ph sz="quarter" idx="12"/>
          </p:nvPr>
        </p:nvSpPr>
        <p:spPr/>
        <p:txBody>
          <a:bodyPr/>
          <a:lstStyle/>
          <a:p>
            <a:pPr marL="0" indent="0" eaLnBrk="1" fontAlgn="auto" hangingPunct="1">
              <a:spcBef>
                <a:spcPts val="0"/>
              </a:spcBef>
              <a:buFont typeface="Arial"/>
              <a:buNone/>
              <a:defRPr/>
            </a:pPr>
            <a:r>
              <a:rPr lang="en-US" dirty="0">
                <a:ea typeface="+mn-ea"/>
                <a:cs typeface="+mn-cs"/>
              </a:rPr>
              <a:t>Wholesale Simplification Topic Timeline</a:t>
            </a:r>
          </a:p>
          <a:p>
            <a:pPr marL="0" lvl="1" indent="0" eaLnBrk="1" fontAlgn="auto" hangingPunct="1">
              <a:spcBef>
                <a:spcPts val="0"/>
              </a:spcBef>
              <a:defRPr/>
            </a:pPr>
            <a:r>
              <a:rPr lang="en-US" dirty="0">
                <a:ea typeface="+mn-ea"/>
              </a:rPr>
              <a:t>January 2017		Overview</a:t>
            </a:r>
          </a:p>
          <a:p>
            <a:pPr marL="0" lvl="1" indent="0" eaLnBrk="1" fontAlgn="auto" hangingPunct="1">
              <a:spcBef>
                <a:spcPts val="0"/>
              </a:spcBef>
              <a:defRPr/>
            </a:pPr>
            <a:r>
              <a:rPr lang="en-US" dirty="0">
                <a:ea typeface="+mn-ea"/>
              </a:rPr>
              <a:t>February 2017		Conversion Plan and Timeline</a:t>
            </a:r>
          </a:p>
          <a:p>
            <a:pPr lvl="1" fontAlgn="auto">
              <a:spcBef>
                <a:spcPts val="0"/>
              </a:spcBef>
              <a:defRPr/>
            </a:pPr>
            <a:r>
              <a:rPr lang="en-US" dirty="0">
                <a:ea typeface="+mn-ea"/>
              </a:rPr>
              <a:t>April 2017			Ordering Impacts</a:t>
            </a:r>
          </a:p>
          <a:p>
            <a:pPr marL="0" lvl="1" indent="0" eaLnBrk="1" fontAlgn="auto" hangingPunct="1">
              <a:spcBef>
                <a:spcPts val="0"/>
              </a:spcBef>
              <a:defRPr/>
            </a:pPr>
            <a:r>
              <a:rPr lang="en-US" dirty="0">
                <a:ea typeface="+mn-ea"/>
              </a:rPr>
              <a:t>May 2017			Billing Consolidation Impacts</a:t>
            </a:r>
          </a:p>
          <a:p>
            <a:pPr marL="0" lvl="1" indent="0" eaLnBrk="1" fontAlgn="auto" hangingPunct="1">
              <a:spcBef>
                <a:spcPts val="0"/>
              </a:spcBef>
              <a:defRPr/>
            </a:pPr>
            <a:endParaRPr lang="en-US" dirty="0">
              <a:ea typeface="+mn-ea"/>
            </a:endParaRPr>
          </a:p>
          <a:p>
            <a:pPr marL="0" lvl="1" indent="0" eaLnBrk="1" fontAlgn="auto" hangingPunct="1">
              <a:spcBef>
                <a:spcPts val="0"/>
              </a:spcBef>
              <a:defRPr/>
            </a:pPr>
            <a:r>
              <a:rPr lang="en-US" dirty="0">
                <a:ea typeface="+mn-ea"/>
              </a:rPr>
              <a:t>Accessible Letter timeline will be maintained</a:t>
            </a:r>
          </a:p>
          <a:p>
            <a:pPr marL="0" lvl="1" indent="0" eaLnBrk="1" fontAlgn="auto" hangingPunct="1">
              <a:spcBef>
                <a:spcPts val="0"/>
              </a:spcBef>
              <a:defRPr/>
            </a:pPr>
            <a:endParaRPr lang="en-US" dirty="0">
              <a:ea typeface="+mn-ea"/>
            </a:endParaRPr>
          </a:p>
        </p:txBody>
      </p:sp>
    </p:spTree>
    <p:extLst>
      <p:ext uri="{BB962C8B-B14F-4D97-AF65-F5344CB8AC3E}">
        <p14:creationId xmlns:p14="http://schemas.microsoft.com/office/powerpoint/2010/main" val="2572595233"/>
      </p:ext>
    </p:extLst>
  </p:cSld>
  <p:clrMapOvr>
    <a:masterClrMapping/>
  </p:clrMapOvr>
</p:sld>
</file>

<file path=ppt/theme/theme1.xml><?xml version="1.0" encoding="utf-8"?>
<a:theme xmlns:a="http://schemas.openxmlformats.org/drawingml/2006/main" name="att_ext_std_globe_alone">
  <a:themeElements>
    <a:clrScheme name="ATT 3">
      <a:dk1>
        <a:srgbClr val="009FDB"/>
      </a:dk1>
      <a:lt1>
        <a:sysClr val="window" lastClr="FFFFFF"/>
      </a:lt1>
      <a:dk2>
        <a:srgbClr val="000000"/>
      </a:dk2>
      <a:lt2>
        <a:srgbClr val="D2D2D2"/>
      </a:lt2>
      <a:accent1>
        <a:srgbClr val="009FDB"/>
      </a:accent1>
      <a:accent2>
        <a:srgbClr val="EA7400"/>
      </a:accent2>
      <a:accent3>
        <a:srgbClr val="71C5E8"/>
      </a:accent3>
      <a:accent4>
        <a:srgbClr val="0568AE"/>
      </a:accent4>
      <a:accent5>
        <a:srgbClr val="959595"/>
      </a:accent5>
      <a:accent6>
        <a:srgbClr val="5A5A5A"/>
      </a:accent6>
      <a:hlink>
        <a:srgbClr val="0B1763"/>
      </a:hlink>
      <a:folHlink>
        <a:srgbClr val="0568A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effectLst/>
      </a:spPr>
      <a:bodyPr lIns="0" tIns="0" rIns="0" bIns="0"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accent6"/>
          </a:solidFill>
        </a:ln>
        <a:effectLst/>
      </a:spPr>
      <a:bodyPr/>
      <a:lstStyle/>
      <a:style>
        <a:lnRef idx="2">
          <a:schemeClr val="accent1"/>
        </a:lnRef>
        <a:fillRef idx="0">
          <a:schemeClr val="accent1"/>
        </a:fillRef>
        <a:effectRef idx="1">
          <a:schemeClr val="accent1"/>
        </a:effectRef>
        <a:fontRef idx="minor">
          <a:schemeClr val="tx1"/>
        </a:fontRef>
      </a:style>
    </a:lnDef>
    <a:txDef>
      <a:spPr>
        <a:noFill/>
        <a:ln>
          <a:noFill/>
        </a:ln>
      </a:spPr>
      <a:bodyPr wrap="square" lIns="0" tIns="0" rIns="0" bIns="0" rtlCol="0">
        <a:noAutofit/>
      </a:bodyPr>
      <a:lstStyle>
        <a:defPPr>
          <a:defRPr sz="1400" dirty="0" err="1" smtClean="0">
            <a:solidFill>
              <a:schemeClr val="tx2"/>
            </a:solidFill>
          </a:defRPr>
        </a:defPPr>
      </a:lstStyle>
    </a:txDef>
  </a:objectDefaults>
  <a:extraClrSchemeLst/>
  <a:extLst>
    <a:ext uri="{05A4C25C-085E-4340-85A3-A5531E510DB2}">
      <thm15:themeFamily xmlns:thm15="http://schemas.microsoft.com/office/thememl/2012/main" name="att_std_globe_alone_template_151214" id="{8CA67327-87EF-4B47-85BA-5AB34854F2E9}" vid="{33D8F6E0-4596-4FD4-A674-5972D82C8D5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TT 3">
    <a:dk1>
      <a:srgbClr val="009FDB"/>
    </a:dk1>
    <a:lt1>
      <a:sysClr val="window" lastClr="FFFFFF"/>
    </a:lt1>
    <a:dk2>
      <a:srgbClr val="000000"/>
    </a:dk2>
    <a:lt2>
      <a:srgbClr val="D2D2D2"/>
    </a:lt2>
    <a:accent1>
      <a:srgbClr val="009FDB"/>
    </a:accent1>
    <a:accent2>
      <a:srgbClr val="EA7400"/>
    </a:accent2>
    <a:accent3>
      <a:srgbClr val="71C5E8"/>
    </a:accent3>
    <a:accent4>
      <a:srgbClr val="0568AE"/>
    </a:accent4>
    <a:accent5>
      <a:srgbClr val="959595"/>
    </a:accent5>
    <a:accent6>
      <a:srgbClr val="5A5A5A"/>
    </a:accent6>
    <a:hlink>
      <a:srgbClr val="0B1763"/>
    </a:hlink>
    <a:folHlink>
      <a:srgbClr val="0568AE"/>
    </a:folHlink>
  </a:clrScheme>
</a:themeOverride>
</file>

<file path=ppt/theme/themeOverride2.xml><?xml version="1.0" encoding="utf-8"?>
<a:themeOverride xmlns:a="http://schemas.openxmlformats.org/drawingml/2006/main">
  <a:clrScheme name="ATT 3">
    <a:dk1>
      <a:srgbClr val="009FDB"/>
    </a:dk1>
    <a:lt1>
      <a:sysClr val="window" lastClr="FFFFFF"/>
    </a:lt1>
    <a:dk2>
      <a:srgbClr val="000000"/>
    </a:dk2>
    <a:lt2>
      <a:srgbClr val="D2D2D2"/>
    </a:lt2>
    <a:accent1>
      <a:srgbClr val="009FDB"/>
    </a:accent1>
    <a:accent2>
      <a:srgbClr val="EA7400"/>
    </a:accent2>
    <a:accent3>
      <a:srgbClr val="71C5E8"/>
    </a:accent3>
    <a:accent4>
      <a:srgbClr val="0568AE"/>
    </a:accent4>
    <a:accent5>
      <a:srgbClr val="959595"/>
    </a:accent5>
    <a:accent6>
      <a:srgbClr val="5A5A5A"/>
    </a:accent6>
    <a:hlink>
      <a:srgbClr val="0B1763"/>
    </a:hlink>
    <a:folHlink>
      <a:srgbClr val="0568AE"/>
    </a:folHlink>
  </a:clrScheme>
</a:themeOverride>
</file>

<file path=docProps/app.xml><?xml version="1.0" encoding="utf-8"?>
<Properties xmlns="http://schemas.openxmlformats.org/officeDocument/2006/extended-properties" xmlns:vt="http://schemas.openxmlformats.org/officeDocument/2006/docPropsVTypes">
  <Template>att_ext_std_globe_alone_template_160106</Template>
  <TotalTime>5079</TotalTime>
  <Words>826</Words>
  <Application>Microsoft Office PowerPoint</Application>
  <PresentationFormat>On-screen Show (4:3)</PresentationFormat>
  <Paragraphs>92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ＭＳ Ｐゴシック</vt:lpstr>
      <vt:lpstr>Arial</vt:lpstr>
      <vt:lpstr>Calibri</vt:lpstr>
      <vt:lpstr>Lucida Grande</vt:lpstr>
      <vt:lpstr>att_ext_std_globe_alone</vt:lpstr>
      <vt:lpstr>Wholesale System Simplification Ordering Impacts</vt:lpstr>
      <vt:lpstr>Agenda</vt:lpstr>
      <vt:lpstr>Introduction</vt:lpstr>
      <vt:lpstr>Present/Future Mode of Operation</vt:lpstr>
      <vt:lpstr>Conversion</vt:lpstr>
      <vt:lpstr>Ordering Impacts</vt:lpstr>
      <vt:lpstr>Ordering Impacts</vt:lpstr>
      <vt:lpstr>Ordering Impacts</vt:lpstr>
      <vt:lpstr>Communication Plan</vt:lpstr>
      <vt:lpstr>PowerPoint Presentation</vt:lpstr>
    </vt:vector>
  </TitlesOfParts>
  <Manager/>
  <Company>AT&amp;T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One-picture slide</dc:title>
  <dc:subject/>
  <dc:creator>MOORE, RON</dc:creator>
  <cp:keywords/>
  <dc:description/>
  <cp:lastModifiedBy>MOORE, RON</cp:lastModifiedBy>
  <cp:revision>190</cp:revision>
  <cp:lastPrinted>2017-01-04T16:24:59Z</cp:lastPrinted>
  <dcterms:created xsi:type="dcterms:W3CDTF">2016-06-22T18:11:53Z</dcterms:created>
  <dcterms:modified xsi:type="dcterms:W3CDTF">2017-04-10T17:10:24Z</dcterms:modified>
  <cp:category/>
</cp:coreProperties>
</file>